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5" r:id="rId4"/>
    <p:sldMasterId id="2147483656" r:id="rId5"/>
    <p:sldMasterId id="2147483657" r:id="rId6"/>
    <p:sldMasterId id="2147483716" r:id="rId7"/>
  </p:sldMasterIdLst>
  <p:notesMasterIdLst>
    <p:notesMasterId r:id="rId23"/>
  </p:notesMasterIdLst>
  <p:handoutMasterIdLst>
    <p:handoutMasterId r:id="rId24"/>
  </p:handoutMasterIdLst>
  <p:sldIdLst>
    <p:sldId id="320" r:id="rId8"/>
    <p:sldId id="301" r:id="rId9"/>
    <p:sldId id="302" r:id="rId10"/>
    <p:sldId id="352" r:id="rId11"/>
    <p:sldId id="351" r:id="rId12"/>
    <p:sldId id="328" r:id="rId13"/>
    <p:sldId id="267" r:id="rId14"/>
    <p:sldId id="324" r:id="rId15"/>
    <p:sldId id="333" r:id="rId16"/>
    <p:sldId id="307" r:id="rId17"/>
    <p:sldId id="308" r:id="rId18"/>
    <p:sldId id="309" r:id="rId19"/>
    <p:sldId id="300" r:id="rId20"/>
    <p:sldId id="353" r:id="rId21"/>
    <p:sldId id="322" r:id="rId22"/>
  </p:sldIdLst>
  <p:sldSz cx="9144000" cy="6858000" type="screen4x3"/>
  <p:notesSz cx="6797675" cy="9926638"/>
  <p:embeddedFontLst>
    <p:embeddedFont>
      <p:font typeface="Calibri" panose="020F0502020204030204" pitchFamily="34" charset="0"/>
      <p:regular r:id="rId25"/>
      <p:bold r:id="rId26"/>
      <p:italic r:id="rId27"/>
      <p:boldItalic r:id="rId28"/>
    </p:embeddedFont>
    <p:embeddedFont>
      <p:font typeface="Caudex" panose="020B0604020202020204" charset="2"/>
      <p:regular r:id="rId29"/>
      <p:bold r:id="rId30"/>
      <p:italic r:id="rId31"/>
      <p:boldItalic r:id="rId32"/>
    </p:embeddedFont>
    <p:embeddedFont>
      <p:font typeface="Comic Sans MS" panose="030F0702030302020204" pitchFamily="66" charset="0"/>
      <p:regular r:id="rId33"/>
      <p:bold r:id="rId34"/>
      <p:italic r:id="rId35"/>
      <p:boldItalic r:id="rId36"/>
    </p:embeddedFont>
    <p:embeddedFont>
      <p:font typeface="Tw Cen MT" panose="020B0602020104020603" pitchFamily="34" charset="0"/>
      <p:regular r:id="rId37"/>
      <p:bold r:id="rId38"/>
      <p:italic r:id="rId39"/>
      <p:boldItalic r:id="rId40"/>
    </p:embeddedFont>
  </p:embeddedFontLst>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67613" autoAdjust="0"/>
  </p:normalViewPr>
  <p:slideViewPr>
    <p:cSldViewPr>
      <p:cViewPr varScale="1">
        <p:scale>
          <a:sx n="49" d="100"/>
          <a:sy n="49" d="100"/>
        </p:scale>
        <p:origin x="198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1" y="1"/>
            <a:ext cx="2945659" cy="496332"/>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defRPr sz="1200" smtClean="0">
                <a:latin typeface="Times New Roman" pitchFamily="18" charset="0"/>
              </a:defRPr>
            </a:lvl1pPr>
          </a:lstStyle>
          <a:p>
            <a:pPr>
              <a:defRPr/>
            </a:pPr>
            <a:endParaRPr lang="en-GB"/>
          </a:p>
        </p:txBody>
      </p:sp>
      <p:sp>
        <p:nvSpPr>
          <p:cNvPr id="69635" name="Rectangle 3"/>
          <p:cNvSpPr>
            <a:spLocks noGrp="1" noChangeArrowheads="1"/>
          </p:cNvSpPr>
          <p:nvPr>
            <p:ph type="dt" sz="quarter" idx="1"/>
          </p:nvPr>
        </p:nvSpPr>
        <p:spPr bwMode="auto">
          <a:xfrm>
            <a:off x="3850444" y="1"/>
            <a:ext cx="2945659" cy="496332"/>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a:defRPr sz="1200" smtClean="0">
                <a:latin typeface="Times New Roman" pitchFamily="18" charset="0"/>
              </a:defRPr>
            </a:lvl1pPr>
          </a:lstStyle>
          <a:p>
            <a:pPr>
              <a:defRPr/>
            </a:pPr>
            <a:endParaRPr lang="en-GB"/>
          </a:p>
        </p:txBody>
      </p:sp>
      <p:sp>
        <p:nvSpPr>
          <p:cNvPr id="69636" name="Rectangle 4"/>
          <p:cNvSpPr>
            <a:spLocks noGrp="1" noChangeArrowheads="1"/>
          </p:cNvSpPr>
          <p:nvPr>
            <p:ph type="ftr" sz="quarter" idx="2"/>
          </p:nvPr>
        </p:nvSpPr>
        <p:spPr bwMode="auto">
          <a:xfrm>
            <a:off x="1" y="9428585"/>
            <a:ext cx="2945659" cy="496332"/>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defRPr sz="1200" smtClean="0">
                <a:latin typeface="Times New Roman" pitchFamily="18" charset="0"/>
              </a:defRPr>
            </a:lvl1pPr>
          </a:lstStyle>
          <a:p>
            <a:pPr>
              <a:defRPr/>
            </a:pPr>
            <a:endParaRPr lang="en-GB"/>
          </a:p>
        </p:txBody>
      </p:sp>
      <p:sp>
        <p:nvSpPr>
          <p:cNvPr id="69637" name="Rectangle 5"/>
          <p:cNvSpPr>
            <a:spLocks noGrp="1" noChangeArrowheads="1"/>
          </p:cNvSpPr>
          <p:nvPr>
            <p:ph type="sldNum" sz="quarter" idx="3"/>
          </p:nvPr>
        </p:nvSpPr>
        <p:spPr bwMode="auto">
          <a:xfrm>
            <a:off x="3850444" y="9428585"/>
            <a:ext cx="2945659" cy="496332"/>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a:defRPr sz="1200" smtClean="0">
                <a:latin typeface="Times New Roman" pitchFamily="18" charset="0"/>
              </a:defRPr>
            </a:lvl1pPr>
          </a:lstStyle>
          <a:p>
            <a:pPr>
              <a:defRPr/>
            </a:pPr>
            <a:fld id="{F04ABC25-A287-450D-8977-EEC6DF4D222D}" type="slidenum">
              <a:rPr lang="en-GB"/>
              <a:pPr>
                <a:defRPr/>
              </a:pPr>
              <a:t>‹#›</a:t>
            </a:fld>
            <a:endParaRPr lang="en-GB"/>
          </a:p>
        </p:txBody>
      </p:sp>
    </p:spTree>
    <p:extLst>
      <p:ext uri="{BB962C8B-B14F-4D97-AF65-F5344CB8AC3E}">
        <p14:creationId xmlns:p14="http://schemas.microsoft.com/office/powerpoint/2010/main" val="3023509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1" y="1"/>
            <a:ext cx="2945659" cy="496332"/>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defRPr sz="1200" smtClean="0">
                <a:latin typeface="Times New Roman" pitchFamily="18" charset="0"/>
              </a:defRPr>
            </a:lvl1pPr>
          </a:lstStyle>
          <a:p>
            <a:pPr>
              <a:defRPr/>
            </a:pPr>
            <a:endParaRPr lang="en-GB"/>
          </a:p>
        </p:txBody>
      </p:sp>
      <p:sp>
        <p:nvSpPr>
          <p:cNvPr id="82947" name="Rectangle 3"/>
          <p:cNvSpPr>
            <a:spLocks noGrp="1" noChangeArrowheads="1"/>
          </p:cNvSpPr>
          <p:nvPr>
            <p:ph type="dt" idx="1"/>
          </p:nvPr>
        </p:nvSpPr>
        <p:spPr bwMode="auto">
          <a:xfrm>
            <a:off x="3850444" y="1"/>
            <a:ext cx="2945659" cy="496332"/>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a:defRPr sz="1200" smtClean="0">
                <a:latin typeface="Times New Roman" pitchFamily="18" charset="0"/>
              </a:defRPr>
            </a:lvl1pPr>
          </a:lstStyle>
          <a:p>
            <a:pPr>
              <a:defRPr/>
            </a:pPr>
            <a:endParaRPr lang="en-GB"/>
          </a:p>
        </p:txBody>
      </p:sp>
      <p:sp>
        <p:nvSpPr>
          <p:cNvPr id="215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2950" name="Rectangle 6"/>
          <p:cNvSpPr>
            <a:spLocks noGrp="1" noChangeArrowheads="1"/>
          </p:cNvSpPr>
          <p:nvPr>
            <p:ph type="ftr" sz="quarter" idx="4"/>
          </p:nvPr>
        </p:nvSpPr>
        <p:spPr bwMode="auto">
          <a:xfrm>
            <a:off x="1" y="9428585"/>
            <a:ext cx="2945659" cy="496332"/>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defRPr sz="1200" smtClean="0">
                <a:latin typeface="Times New Roman" pitchFamily="18" charset="0"/>
              </a:defRPr>
            </a:lvl1pPr>
          </a:lstStyle>
          <a:p>
            <a:pPr>
              <a:defRPr/>
            </a:pPr>
            <a:endParaRPr lang="en-GB"/>
          </a:p>
        </p:txBody>
      </p:sp>
      <p:sp>
        <p:nvSpPr>
          <p:cNvPr id="82951" name="Rectangle 7"/>
          <p:cNvSpPr>
            <a:spLocks noGrp="1" noChangeArrowheads="1"/>
          </p:cNvSpPr>
          <p:nvPr>
            <p:ph type="sldNum" sz="quarter" idx="5"/>
          </p:nvPr>
        </p:nvSpPr>
        <p:spPr bwMode="auto">
          <a:xfrm>
            <a:off x="3850444" y="9428585"/>
            <a:ext cx="2945659" cy="496332"/>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a:defRPr sz="1200" smtClean="0">
                <a:latin typeface="Times New Roman" pitchFamily="18" charset="0"/>
              </a:defRPr>
            </a:lvl1pPr>
          </a:lstStyle>
          <a:p>
            <a:pPr>
              <a:defRPr/>
            </a:pPr>
            <a:fld id="{9ADF3A2C-F7D3-4EDB-8B83-3AB4E3156013}" type="slidenum">
              <a:rPr lang="en-GB"/>
              <a:pPr>
                <a:defRPr/>
              </a:pPr>
              <a:t>‹#›</a:t>
            </a:fld>
            <a:endParaRPr lang="en-GB"/>
          </a:p>
        </p:txBody>
      </p:sp>
    </p:spTree>
    <p:extLst>
      <p:ext uri="{BB962C8B-B14F-4D97-AF65-F5344CB8AC3E}">
        <p14:creationId xmlns:p14="http://schemas.microsoft.com/office/powerpoint/2010/main" val="3982203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1</a:t>
            </a:fld>
            <a:endParaRPr lang="en-GB"/>
          </a:p>
        </p:txBody>
      </p:sp>
    </p:spTree>
    <p:extLst>
      <p:ext uri="{BB962C8B-B14F-4D97-AF65-F5344CB8AC3E}">
        <p14:creationId xmlns:p14="http://schemas.microsoft.com/office/powerpoint/2010/main" val="123829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At the interview your son/daughter will get the actual form they need to complete. Returning the form early will not help to get your subjects you want. It needs to be a very carefully considered choice and there are lots of opportunities to find out more information and discuss it. We ask that you number your choices in order of preference. As I said before it is not always possible for a small number of students to have their </a:t>
            </a:r>
            <a:r>
              <a:rPr lang="en-GB" baseline="0" dirty="0" err="1"/>
              <a:t>prefered</a:t>
            </a:r>
            <a:r>
              <a:rPr lang="en-GB" baseline="0" dirty="0"/>
              <a:t> selection and they my need to change one of their choices, but we will discuss this with them.</a:t>
            </a:r>
            <a:endParaRPr lang="en-GB"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15</a:t>
            </a:fld>
            <a:endParaRPr lang="en-GB"/>
          </a:p>
        </p:txBody>
      </p:sp>
    </p:spTree>
    <p:extLst>
      <p:ext uri="{BB962C8B-B14F-4D97-AF65-F5344CB8AC3E}">
        <p14:creationId xmlns:p14="http://schemas.microsoft.com/office/powerpoint/2010/main" val="1185775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aim of the curriculum is to help our students to become successful learners, confident individuals and responsible citizens. This will support the other activities,</a:t>
            </a:r>
            <a:r>
              <a:rPr lang="en-GB" baseline="0" dirty="0"/>
              <a:t> experiences and opportunities, </a:t>
            </a:r>
            <a:r>
              <a:rPr lang="en-GB" dirty="0"/>
              <a:t>provided by you as parents or the</a:t>
            </a:r>
            <a:r>
              <a:rPr lang="en-GB" baseline="0" dirty="0"/>
              <a:t> school</a:t>
            </a:r>
            <a:r>
              <a:rPr lang="en-GB" dirty="0"/>
              <a:t>, </a:t>
            </a:r>
            <a:r>
              <a:rPr lang="en-GB" baseline="0" dirty="0"/>
              <a:t>that your son or daughter has to help them to develop to their full potential in all aspects of their life. Tonight is about preparing your son or daughter for the future and to become lifelong learners.</a:t>
            </a:r>
          </a:p>
          <a:p>
            <a:endParaRPr lang="en-GB" baseline="0" dirty="0"/>
          </a:p>
          <a:p>
            <a:r>
              <a:rPr lang="en-GB" baseline="0" dirty="0"/>
              <a:t>The national curriculum is quite flexible. There is no right answer to how we deliver the new curriculum ;it is up to each individual school to develop the curriculum to the meet the needs of its students and to ensure that they achieve or exceed the expected levels of progress. Obviously everything we deliver here in school has to enable them to be successful on the national tests/GCSES.</a:t>
            </a:r>
            <a:endParaRPr lang="en-GB"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key features</a:t>
            </a:r>
            <a:r>
              <a:rPr lang="en-GB" baseline="0" dirty="0"/>
              <a:t> of our curriculum is that it is broad and balanced. The options that we have available cater for the needs and interests of the individuals. WE want the pupils to engage with their learning because they have an interest in the subjects or a talent or a skill. If the students enjoy what they are studying they are going to work harder and be more successful. We start options choices in Year 9 to enable us to do this- it allows for plenty of choice, a breadth in the subject areas and additional time to be spent in preparing for them to be successful by the end of Year 11. We do have a strong focus on the core subjects and ICT. </a:t>
            </a:r>
            <a:endParaRPr lang="en-GB"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are the subject areas that are statutory and every student follows</a:t>
            </a:r>
            <a:r>
              <a:rPr lang="en-GB" baseline="0" dirty="0"/>
              <a:t> in Year 9 and continue with in Years 10 &amp; 11.</a:t>
            </a:r>
            <a:endParaRPr lang="en-US"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students make their choices, and we ask that they number their choices in order of preference. This helps in case we cannot give them everyone of their choices; but we will always speak to them if that situation arises. </a:t>
            </a:r>
          </a:p>
          <a:p>
            <a:endParaRPr lang="en-GB" dirty="0"/>
          </a:p>
          <a:p>
            <a:r>
              <a:rPr lang="en-GB" dirty="0"/>
              <a:t>Some examples of pathways students can follow- however there are many different combinations.</a:t>
            </a:r>
            <a:endParaRPr lang="en-US" dirty="0"/>
          </a:p>
          <a:p>
            <a:endParaRPr lang="en-GB"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9</a:t>
            </a:fld>
            <a:endParaRPr lang="en-GB"/>
          </a:p>
        </p:txBody>
      </p:sp>
    </p:spTree>
    <p:extLst>
      <p:ext uri="{BB962C8B-B14F-4D97-AF65-F5344CB8AC3E}">
        <p14:creationId xmlns:p14="http://schemas.microsoft.com/office/powerpoint/2010/main" val="1247470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So students make their choices, and we ask that they number their choices in order of preference. This helps in case we cannot give them everyone of their choices; but we will always speak to them if that situation arises. </a:t>
            </a:r>
          </a:p>
          <a:p>
            <a:endParaRPr lang="en-GB" dirty="0"/>
          </a:p>
          <a:p>
            <a:r>
              <a:rPr lang="en-GB" dirty="0"/>
              <a:t>Some examples of pathways students can follow- however there are many different combinations.</a:t>
            </a:r>
            <a:endParaRPr lang="en-US"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11</a:t>
            </a:fld>
            <a:endParaRPr lang="en-GB"/>
          </a:p>
        </p:txBody>
      </p:sp>
    </p:spTree>
    <p:extLst>
      <p:ext uri="{BB962C8B-B14F-4D97-AF65-F5344CB8AC3E}">
        <p14:creationId xmlns:p14="http://schemas.microsoft.com/office/powerpoint/2010/main" val="25301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12</a:t>
            </a:fld>
            <a:endParaRPr lang="en-GB"/>
          </a:p>
        </p:txBody>
      </p:sp>
    </p:spTree>
    <p:extLst>
      <p:ext uri="{BB962C8B-B14F-4D97-AF65-F5344CB8AC3E}">
        <p14:creationId xmlns:p14="http://schemas.microsoft.com/office/powerpoint/2010/main" val="220429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To support the students we have already started with the options assemblies. The booklet</a:t>
            </a:r>
            <a:r>
              <a:rPr lang="en-GB" baseline="0" dirty="0"/>
              <a:t> gives details about each of the courses we offer. During PDL lessons they are receiving guidance form their Form Tutor. The information that is being shared with you and them, is available on the school website. Each student will have an individual interview with a senior member of staff, to which you are also invited. Tonight- I hope you have found this informative, and the students have gained a better understanding of the process from their presentation. After this presentation you will be able to speak to members of staff about their option and look at the displays.</a:t>
            </a:r>
          </a:p>
          <a:p>
            <a:endParaRPr lang="en-GB" baseline="0" dirty="0"/>
          </a:p>
          <a:p>
            <a:r>
              <a:rPr lang="en-GB" baseline="0" dirty="0"/>
              <a:t>Information, advice and guidance has a high priority in this process and your involvement is vital. So Mrs Hudson is going to explain a little bit more about that guidance.</a:t>
            </a:r>
            <a:endParaRPr lang="en-US"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940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361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361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940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361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361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940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4788"/>
          <a:stretch/>
        </p:blipFill>
        <p:spPr>
          <a:xfrm>
            <a:off x="-1" y="4221088"/>
            <a:ext cx="9143999" cy="2664296"/>
          </a:xfrm>
          <a:prstGeom prst="rect">
            <a:avLst/>
          </a:prstGeom>
        </p:spPr>
      </p:pic>
      <p:sp>
        <p:nvSpPr>
          <p:cNvPr id="2050" name="Rectangle 2"/>
          <p:cNvSpPr>
            <a:spLocks noGrp="1" noChangeArrowheads="1"/>
          </p:cNvSpPr>
          <p:nvPr>
            <p:ph type="ctrTitle"/>
          </p:nvPr>
        </p:nvSpPr>
        <p:spPr>
          <a:xfrm>
            <a:off x="395288" y="2925763"/>
            <a:ext cx="6985000" cy="2232025"/>
          </a:xfrm>
        </p:spPr>
        <p:txBody>
          <a:bodyPr/>
          <a:lstStyle>
            <a:lvl1pPr>
              <a:defRPr b="1">
                <a:latin typeface="Caudex" panose="02040502050505030304" pitchFamily="18" charset="2"/>
              </a:defRPr>
            </a:lvl1pPr>
          </a:lstStyle>
          <a:p>
            <a:pPr lvl="0"/>
            <a:r>
              <a:rPr lang="en-US" noProof="0"/>
              <a:t>Click to edit Master title style</a:t>
            </a:r>
            <a:endParaRPr lang="en-GB" noProof="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433" y="522405"/>
            <a:ext cx="6408711" cy="204249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054" y="5870714"/>
            <a:ext cx="9390108" cy="108667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7510" y="33188"/>
            <a:ext cx="1566489" cy="6168430"/>
          </a:xfrm>
          <a:prstGeom prst="rect">
            <a:avLst/>
          </a:prstGeom>
        </p:spPr>
      </p:pic>
    </p:spTree>
    <p:extLst>
      <p:ext uri="{BB962C8B-B14F-4D97-AF65-F5344CB8AC3E}">
        <p14:creationId xmlns:p14="http://schemas.microsoft.com/office/powerpoint/2010/main" val="2701933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CF3E689A-5958-4981-BB4C-3640A406616D}" type="datetimeFigureOut">
              <a:rPr lang="en-US" smtClean="0"/>
              <a:pPr/>
              <a:t>1/11/2024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9513AB8-0BCB-4DE3-8565-5A5ED98BA22C}" type="slidenum">
              <a:rPr lang="en-GB" smtClean="0"/>
              <a:pPr/>
              <a:t>‹#›</a:t>
            </a:fld>
            <a:endParaRPr lang="en-GB"/>
          </a:p>
        </p:txBody>
      </p:sp>
    </p:spTree>
    <p:extLst>
      <p:ext uri="{BB962C8B-B14F-4D97-AF65-F5344CB8AC3E}">
        <p14:creationId xmlns:p14="http://schemas.microsoft.com/office/powerpoint/2010/main" val="2979829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CF3E689A-5958-4981-BB4C-3640A406616D}" type="datetimeFigureOut">
              <a:rPr lang="en-US" smtClean="0"/>
              <a:pPr/>
              <a:t>1/11/2024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9513AB8-0BCB-4DE3-8565-5A5ED98BA22C}" type="slidenum">
              <a:rPr lang="en-GB" smtClean="0"/>
              <a:pPr/>
              <a:t>‹#›</a:t>
            </a:fld>
            <a:endParaRPr lang="en-GB"/>
          </a:p>
        </p:txBody>
      </p:sp>
    </p:spTree>
    <p:extLst>
      <p:ext uri="{BB962C8B-B14F-4D97-AF65-F5344CB8AC3E}">
        <p14:creationId xmlns:p14="http://schemas.microsoft.com/office/powerpoint/2010/main" val="2346470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CF3E689A-5958-4981-BB4C-3640A406616D}" type="datetimeFigureOut">
              <a:rPr lang="en-US" smtClean="0"/>
              <a:pPr/>
              <a:t>1/11/2024</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9513AB8-0BCB-4DE3-8565-5A5ED98BA22C}" type="slidenum">
              <a:rPr lang="en-GB" smtClean="0"/>
              <a:pPr/>
              <a:t>‹#›</a:t>
            </a:fld>
            <a:endParaRPr lang="en-GB"/>
          </a:p>
        </p:txBody>
      </p:sp>
    </p:spTree>
    <p:extLst>
      <p:ext uri="{BB962C8B-B14F-4D97-AF65-F5344CB8AC3E}">
        <p14:creationId xmlns:p14="http://schemas.microsoft.com/office/powerpoint/2010/main" val="2239351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CF3E689A-5958-4981-BB4C-3640A406616D}" type="datetimeFigureOut">
              <a:rPr lang="en-US" smtClean="0"/>
              <a:pPr/>
              <a:t>1/11/2024</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9513AB8-0BCB-4DE3-8565-5A5ED98BA22C}" type="slidenum">
              <a:rPr lang="en-GB" smtClean="0"/>
              <a:pPr/>
              <a:t>‹#›</a:t>
            </a:fld>
            <a:endParaRPr lang="en-GB"/>
          </a:p>
        </p:txBody>
      </p:sp>
    </p:spTree>
    <p:extLst>
      <p:ext uri="{BB962C8B-B14F-4D97-AF65-F5344CB8AC3E}">
        <p14:creationId xmlns:p14="http://schemas.microsoft.com/office/powerpoint/2010/main" val="1104021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F3E689A-5958-4981-BB4C-3640A406616D}" type="datetimeFigureOut">
              <a:rPr lang="en-US" smtClean="0"/>
              <a:pPr/>
              <a:t>1/11/2024</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A9513AB8-0BCB-4DE3-8565-5A5ED98BA22C}" type="slidenum">
              <a:rPr lang="en-GB" smtClean="0"/>
              <a:pPr/>
              <a:t>‹#›</a:t>
            </a:fld>
            <a:endParaRPr lang="en-GB"/>
          </a:p>
        </p:txBody>
      </p:sp>
      <p:sp>
        <p:nvSpPr>
          <p:cNvPr id="5" name="Rectangle 4"/>
          <p:cNvSpPr/>
          <p:nvPr/>
        </p:nvSpPr>
        <p:spPr>
          <a:xfrm>
            <a:off x="251520" y="1124744"/>
            <a:ext cx="871296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424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361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361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lstStyle/>
          <a:p>
            <a:r>
              <a:rPr lang="en-US"/>
              <a:t>Click icon to add SmartArt graphic</a:t>
            </a:r>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AF1604E3-64BC-4519-BCDD-13AD8452593C}" type="datetimeFigureOut">
              <a:rPr lang="en-US" smtClean="0"/>
              <a:pPr/>
              <a:t>1/11/2024</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2FAC6C0-60D2-4011-95BB-1D9B6F8D8ECA}" type="slidenum">
              <a:rPr lang="en-US" smtClean="0"/>
              <a:pPr/>
              <a:t>‹#›</a:t>
            </a:fld>
            <a:endParaRPr lang="en-US"/>
          </a:p>
        </p:txBody>
      </p:sp>
    </p:spTree>
    <p:extLst>
      <p:ext uri="{BB962C8B-B14F-4D97-AF65-F5344CB8AC3E}">
        <p14:creationId xmlns:p14="http://schemas.microsoft.com/office/powerpoint/2010/main" val="2012507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6" name="Rectangle 5"/>
          <p:cNvSpPr/>
          <p:nvPr/>
        </p:nvSpPr>
        <p:spPr>
          <a:xfrm>
            <a:off x="251520" y="1124744"/>
            <a:ext cx="871296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AF1604E3-64BC-4519-BCDD-13AD8452593C}" type="datetimeFigureOut">
              <a:rPr lang="en-US" smtClean="0"/>
              <a:pPr/>
              <a:t>1/11/2024</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2FAC6C0-60D2-4011-95BB-1D9B6F8D8ECA}" type="slidenum">
              <a:rPr lang="en-US" smtClean="0"/>
              <a:pPr/>
              <a:t>‹#›</a:t>
            </a:fld>
            <a:endParaRPr lang="en-US"/>
          </a:p>
        </p:txBody>
      </p:sp>
    </p:spTree>
    <p:extLst>
      <p:ext uri="{BB962C8B-B14F-4D97-AF65-F5344CB8AC3E}">
        <p14:creationId xmlns:p14="http://schemas.microsoft.com/office/powerpoint/2010/main" val="3631837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r>
              <a:rPr lang="en-US"/>
              <a:t>Click icon to add media</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AF1604E3-64BC-4519-BCDD-13AD8452593C}" type="datetimeFigureOut">
              <a:rPr lang="en-US" smtClean="0"/>
              <a:pPr/>
              <a:t>1/11/2024</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2FAC6C0-60D2-4011-95BB-1D9B6F8D8ECA}" type="slidenum">
              <a:rPr lang="en-US" smtClean="0"/>
              <a:pPr/>
              <a:t>‹#›</a:t>
            </a:fld>
            <a:endParaRPr lang="en-US"/>
          </a:p>
        </p:txBody>
      </p:sp>
    </p:spTree>
    <p:extLst>
      <p:ext uri="{BB962C8B-B14F-4D97-AF65-F5344CB8AC3E}">
        <p14:creationId xmlns:p14="http://schemas.microsoft.com/office/powerpoint/2010/main" val="2387193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Rectangle 5"/>
          <p:cNvSpPr/>
          <p:nvPr userDrawn="1"/>
        </p:nvSpPr>
        <p:spPr>
          <a:xfrm>
            <a:off x="0" y="2304256"/>
            <a:ext cx="9144000" cy="4581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332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90000"/>
        </a:solidFill>
        <a:effectLst/>
      </p:bgPr>
    </p:bg>
    <p:spTree>
      <p:nvGrpSpPr>
        <p:cNvPr id="1" name=""/>
        <p:cNvGrpSpPr/>
        <p:nvPr/>
      </p:nvGrpSpPr>
      <p:grpSpPr>
        <a:xfrm>
          <a:off x="0" y="0"/>
          <a:ext cx="0" cy="0"/>
          <a:chOff x="0" y="0"/>
          <a:chExt cx="0" cy="0"/>
        </a:xfrm>
      </p:grpSpPr>
      <p:pic>
        <p:nvPicPr>
          <p:cNvPr id="1026" name="Picture 7" descr="presentation_footer.png"/>
          <p:cNvPicPr>
            <a:picLocks noChangeAspect="1"/>
          </p:cNvPicPr>
          <p:nvPr/>
        </p:nvPicPr>
        <p:blipFill>
          <a:blip r:embed="rId13" cstate="print"/>
          <a:srcRect/>
          <a:stretch>
            <a:fillRect/>
          </a:stretch>
        </p:blipFill>
        <p:spPr bwMode="auto">
          <a:xfrm>
            <a:off x="0" y="4670425"/>
            <a:ext cx="9144000" cy="2187575"/>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457200" y="1600200"/>
            <a:ext cx="8229600" cy="3614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Font typeface="Arial" charset="0"/>
        <a:buChar char="•"/>
        <a:defRPr sz="2400">
          <a:solidFill>
            <a:srgbClr val="FFFF00"/>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a:solidFill>
            <a:srgbClr val="FFFF00"/>
          </a:solidFill>
          <a:latin typeface="+mn-lt"/>
        </a:defRPr>
      </a:lvl2pPr>
      <a:lvl3pPr marL="1143000" indent="-228600" algn="l" rtl="0" eaLnBrk="1" fontAlgn="base" hangingPunct="1">
        <a:spcBef>
          <a:spcPct val="20000"/>
        </a:spcBef>
        <a:spcAft>
          <a:spcPct val="0"/>
        </a:spcAft>
        <a:buFont typeface="Arial" charset="0"/>
        <a:buChar char="•"/>
        <a:defRPr sz="2400">
          <a:solidFill>
            <a:srgbClr val="FFFF00"/>
          </a:solidFill>
          <a:latin typeface="+mn-lt"/>
        </a:defRPr>
      </a:lvl3pPr>
      <a:lvl4pPr marL="1600200" indent="-228600" algn="l" rtl="0" eaLnBrk="1" fontAlgn="base" hangingPunct="1">
        <a:spcBef>
          <a:spcPct val="20000"/>
        </a:spcBef>
        <a:spcAft>
          <a:spcPct val="0"/>
        </a:spcAft>
        <a:buFont typeface="Arial" charset="0"/>
        <a:buChar char="–"/>
        <a:defRPr sz="1600">
          <a:solidFill>
            <a:srgbClr val="FFFF00"/>
          </a:solidFill>
          <a:latin typeface="+mn-lt"/>
        </a:defRPr>
      </a:lvl4pPr>
      <a:lvl5pPr marL="2057400" indent="-228600" algn="l" rtl="0" eaLnBrk="1" fontAlgn="base" hangingPunct="1">
        <a:spcBef>
          <a:spcPct val="20000"/>
        </a:spcBef>
        <a:spcAft>
          <a:spcPct val="0"/>
        </a:spcAft>
        <a:buFont typeface="Arial" charset="0"/>
        <a:buChar char="»"/>
        <a:defRPr sz="1600">
          <a:solidFill>
            <a:srgbClr val="FFFF00"/>
          </a:solidFill>
          <a:latin typeface="+mn-lt"/>
        </a:defRPr>
      </a:lvl5pPr>
      <a:lvl6pPr marL="2514600" indent="-228600" algn="l" rtl="0" eaLnBrk="1" fontAlgn="base" hangingPunct="1">
        <a:spcBef>
          <a:spcPct val="20000"/>
        </a:spcBef>
        <a:spcAft>
          <a:spcPct val="0"/>
        </a:spcAft>
        <a:buFont typeface="Arial" charset="0"/>
        <a:buChar char="»"/>
        <a:defRPr sz="1600">
          <a:solidFill>
            <a:srgbClr val="FFFF00"/>
          </a:solidFill>
          <a:latin typeface="+mn-lt"/>
        </a:defRPr>
      </a:lvl6pPr>
      <a:lvl7pPr marL="2971800" indent="-228600" algn="l" rtl="0" eaLnBrk="1" fontAlgn="base" hangingPunct="1">
        <a:spcBef>
          <a:spcPct val="20000"/>
        </a:spcBef>
        <a:spcAft>
          <a:spcPct val="0"/>
        </a:spcAft>
        <a:buFont typeface="Arial" charset="0"/>
        <a:buChar char="»"/>
        <a:defRPr sz="1600">
          <a:solidFill>
            <a:srgbClr val="FFFF00"/>
          </a:solidFill>
          <a:latin typeface="+mn-lt"/>
        </a:defRPr>
      </a:lvl7pPr>
      <a:lvl8pPr marL="3429000" indent="-228600" algn="l" rtl="0" eaLnBrk="1" fontAlgn="base" hangingPunct="1">
        <a:spcBef>
          <a:spcPct val="20000"/>
        </a:spcBef>
        <a:spcAft>
          <a:spcPct val="0"/>
        </a:spcAft>
        <a:buFont typeface="Arial" charset="0"/>
        <a:buChar char="»"/>
        <a:defRPr sz="1600">
          <a:solidFill>
            <a:srgbClr val="FFFF00"/>
          </a:solidFill>
          <a:latin typeface="+mn-lt"/>
        </a:defRPr>
      </a:lvl8pPr>
      <a:lvl9pPr marL="3886200" indent="-228600" algn="l" rtl="0" eaLnBrk="1" fontAlgn="base" hangingPunct="1">
        <a:spcBef>
          <a:spcPct val="20000"/>
        </a:spcBef>
        <a:spcAft>
          <a:spcPct val="0"/>
        </a:spcAft>
        <a:buFont typeface="Arial" charset="0"/>
        <a:buChar char="»"/>
        <a:defRPr sz="16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051" name="Text Placeholder 2"/>
          <p:cNvSpPr>
            <a:spLocks noGrp="1"/>
          </p:cNvSpPr>
          <p:nvPr>
            <p:ph type="body" idx="1"/>
          </p:nvPr>
        </p:nvSpPr>
        <p:spPr bwMode="auto">
          <a:xfrm>
            <a:off x="457200" y="1600200"/>
            <a:ext cx="8229600" cy="3614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eaLnBrk="0" fontAlgn="base" hangingPunct="0">
        <a:spcBef>
          <a:spcPct val="0"/>
        </a:spcBef>
        <a:spcAft>
          <a:spcPct val="0"/>
        </a:spcAft>
        <a:defRPr sz="4400">
          <a:solidFill>
            <a:schemeClr val="bg1"/>
          </a:solidFill>
          <a:latin typeface="Arial" charset="0"/>
        </a:defRPr>
      </a:lvl6pPr>
      <a:lvl7pPr marL="914400" algn="ctr" rtl="0" eaLnBrk="0" fontAlgn="base" hangingPunct="0">
        <a:spcBef>
          <a:spcPct val="0"/>
        </a:spcBef>
        <a:spcAft>
          <a:spcPct val="0"/>
        </a:spcAft>
        <a:defRPr sz="4400">
          <a:solidFill>
            <a:schemeClr val="bg1"/>
          </a:solidFill>
          <a:latin typeface="Arial" charset="0"/>
        </a:defRPr>
      </a:lvl7pPr>
      <a:lvl8pPr marL="1371600" algn="ctr" rtl="0" eaLnBrk="0" fontAlgn="base" hangingPunct="0">
        <a:spcBef>
          <a:spcPct val="0"/>
        </a:spcBef>
        <a:spcAft>
          <a:spcPct val="0"/>
        </a:spcAft>
        <a:defRPr sz="4400">
          <a:solidFill>
            <a:schemeClr val="bg1"/>
          </a:solidFill>
          <a:latin typeface="Arial" charset="0"/>
        </a:defRPr>
      </a:lvl8pPr>
      <a:lvl9pPr marL="1828800" algn="ctr" rtl="0" eaLnBrk="0" fontAlgn="base" hangingPunct="0">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a:solidFill>
            <a:srgbClr val="FFFF0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rgbClr val="FFFF00"/>
          </a:solidFill>
          <a:latin typeface="+mn-lt"/>
        </a:defRPr>
      </a:lvl2pPr>
      <a:lvl3pPr marL="1143000" indent="-228600" algn="l" rtl="0" eaLnBrk="0" fontAlgn="base" hangingPunct="0">
        <a:spcBef>
          <a:spcPct val="20000"/>
        </a:spcBef>
        <a:spcAft>
          <a:spcPct val="0"/>
        </a:spcAft>
        <a:buFont typeface="Arial" charset="0"/>
        <a:buChar char="•"/>
        <a:defRPr sz="2400">
          <a:solidFill>
            <a:srgbClr val="FFFF00"/>
          </a:solidFill>
          <a:latin typeface="+mn-lt"/>
        </a:defRPr>
      </a:lvl3pPr>
      <a:lvl4pPr marL="1600200" indent="-228600" algn="l" rtl="0" eaLnBrk="0" fontAlgn="base" hangingPunct="0">
        <a:spcBef>
          <a:spcPct val="20000"/>
        </a:spcBef>
        <a:spcAft>
          <a:spcPct val="0"/>
        </a:spcAft>
        <a:buFont typeface="Arial" charset="0"/>
        <a:buChar char="–"/>
        <a:defRPr sz="1600">
          <a:solidFill>
            <a:srgbClr val="FFFF00"/>
          </a:solidFill>
          <a:latin typeface="+mn-lt"/>
        </a:defRPr>
      </a:lvl4pPr>
      <a:lvl5pPr marL="2057400" indent="-228600" algn="l" rtl="0" eaLnBrk="0" fontAlgn="base" hangingPunct="0">
        <a:spcBef>
          <a:spcPct val="20000"/>
        </a:spcBef>
        <a:spcAft>
          <a:spcPct val="0"/>
        </a:spcAft>
        <a:buFont typeface="Arial" charset="0"/>
        <a:buChar char="»"/>
        <a:defRPr sz="1600">
          <a:solidFill>
            <a:srgbClr val="FFFF00"/>
          </a:solidFill>
          <a:latin typeface="+mn-lt"/>
        </a:defRPr>
      </a:lvl5pPr>
      <a:lvl6pPr marL="2514600" indent="-228600" algn="l" rtl="0" eaLnBrk="0" fontAlgn="base" hangingPunct="0">
        <a:spcBef>
          <a:spcPct val="20000"/>
        </a:spcBef>
        <a:spcAft>
          <a:spcPct val="0"/>
        </a:spcAft>
        <a:buFont typeface="Arial" charset="0"/>
        <a:buChar char="»"/>
        <a:defRPr sz="1600">
          <a:solidFill>
            <a:srgbClr val="FFFF00"/>
          </a:solidFill>
          <a:latin typeface="+mn-lt"/>
        </a:defRPr>
      </a:lvl6pPr>
      <a:lvl7pPr marL="2971800" indent="-228600" algn="l" rtl="0" eaLnBrk="0" fontAlgn="base" hangingPunct="0">
        <a:spcBef>
          <a:spcPct val="20000"/>
        </a:spcBef>
        <a:spcAft>
          <a:spcPct val="0"/>
        </a:spcAft>
        <a:buFont typeface="Arial" charset="0"/>
        <a:buChar char="»"/>
        <a:defRPr sz="1600">
          <a:solidFill>
            <a:srgbClr val="FFFF00"/>
          </a:solidFill>
          <a:latin typeface="+mn-lt"/>
        </a:defRPr>
      </a:lvl7pPr>
      <a:lvl8pPr marL="3429000" indent="-228600" algn="l" rtl="0" eaLnBrk="0" fontAlgn="base" hangingPunct="0">
        <a:spcBef>
          <a:spcPct val="20000"/>
        </a:spcBef>
        <a:spcAft>
          <a:spcPct val="0"/>
        </a:spcAft>
        <a:buFont typeface="Arial" charset="0"/>
        <a:buChar char="»"/>
        <a:defRPr sz="1600">
          <a:solidFill>
            <a:srgbClr val="FFFF00"/>
          </a:solidFill>
          <a:latin typeface="+mn-lt"/>
        </a:defRPr>
      </a:lvl8pPr>
      <a:lvl9pPr marL="3886200" indent="-228600" algn="l" rtl="0" eaLnBrk="0" fontAlgn="base" hangingPunct="0">
        <a:spcBef>
          <a:spcPct val="20000"/>
        </a:spcBef>
        <a:spcAft>
          <a:spcPct val="0"/>
        </a:spcAft>
        <a:buFont typeface="Arial" charset="0"/>
        <a:buChar char="»"/>
        <a:defRPr sz="16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90000"/>
        </a:solidFill>
        <a:effectLst/>
      </p:bgPr>
    </p:bg>
    <p:spTree>
      <p:nvGrpSpPr>
        <p:cNvPr id="1" name=""/>
        <p:cNvGrpSpPr/>
        <p:nvPr/>
      </p:nvGrpSpPr>
      <p:grpSpPr>
        <a:xfrm>
          <a:off x="0" y="0"/>
          <a:ext cx="0" cy="0"/>
          <a:chOff x="0" y="0"/>
          <a:chExt cx="0" cy="0"/>
        </a:xfrm>
      </p:grpSpPr>
      <p:pic>
        <p:nvPicPr>
          <p:cNvPr id="3074" name="Picture 7" descr="presentation_footer.png"/>
          <p:cNvPicPr>
            <a:picLocks noChangeAspect="1"/>
          </p:cNvPicPr>
          <p:nvPr/>
        </p:nvPicPr>
        <p:blipFill>
          <a:blip r:embed="rId13" cstate="print"/>
          <a:srcRect/>
          <a:stretch>
            <a:fillRect/>
          </a:stretch>
        </p:blipFill>
        <p:spPr bwMode="auto">
          <a:xfrm>
            <a:off x="0" y="4670425"/>
            <a:ext cx="9144000" cy="2187575"/>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6" name="Text Placeholder 2"/>
          <p:cNvSpPr>
            <a:spLocks noGrp="1"/>
          </p:cNvSpPr>
          <p:nvPr>
            <p:ph type="body" idx="1"/>
          </p:nvPr>
        </p:nvSpPr>
        <p:spPr bwMode="auto">
          <a:xfrm>
            <a:off x="457200" y="1600200"/>
            <a:ext cx="8229600" cy="3614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eaLnBrk="0" fontAlgn="base" hangingPunct="0">
        <a:spcBef>
          <a:spcPct val="0"/>
        </a:spcBef>
        <a:spcAft>
          <a:spcPct val="0"/>
        </a:spcAft>
        <a:defRPr sz="4400">
          <a:solidFill>
            <a:schemeClr val="bg1"/>
          </a:solidFill>
          <a:latin typeface="Arial" charset="0"/>
        </a:defRPr>
      </a:lvl6pPr>
      <a:lvl7pPr marL="914400" algn="ctr" rtl="0" eaLnBrk="0" fontAlgn="base" hangingPunct="0">
        <a:spcBef>
          <a:spcPct val="0"/>
        </a:spcBef>
        <a:spcAft>
          <a:spcPct val="0"/>
        </a:spcAft>
        <a:defRPr sz="4400">
          <a:solidFill>
            <a:schemeClr val="bg1"/>
          </a:solidFill>
          <a:latin typeface="Arial" charset="0"/>
        </a:defRPr>
      </a:lvl7pPr>
      <a:lvl8pPr marL="1371600" algn="ctr" rtl="0" eaLnBrk="0" fontAlgn="base" hangingPunct="0">
        <a:spcBef>
          <a:spcPct val="0"/>
        </a:spcBef>
        <a:spcAft>
          <a:spcPct val="0"/>
        </a:spcAft>
        <a:defRPr sz="4400">
          <a:solidFill>
            <a:schemeClr val="bg1"/>
          </a:solidFill>
          <a:latin typeface="Arial" charset="0"/>
        </a:defRPr>
      </a:lvl8pPr>
      <a:lvl9pPr marL="1828800" algn="ctr" rtl="0" eaLnBrk="0" fontAlgn="base" hangingPunct="0">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a:solidFill>
            <a:srgbClr val="FFFF0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rgbClr val="FFFF00"/>
          </a:solidFill>
          <a:latin typeface="+mn-lt"/>
        </a:defRPr>
      </a:lvl2pPr>
      <a:lvl3pPr marL="1143000" indent="-228600" algn="l" rtl="0" eaLnBrk="0" fontAlgn="base" hangingPunct="0">
        <a:spcBef>
          <a:spcPct val="20000"/>
        </a:spcBef>
        <a:spcAft>
          <a:spcPct val="0"/>
        </a:spcAft>
        <a:buFont typeface="Arial" charset="0"/>
        <a:buChar char="•"/>
        <a:defRPr sz="2400">
          <a:solidFill>
            <a:srgbClr val="FFFF00"/>
          </a:solidFill>
          <a:latin typeface="+mn-lt"/>
        </a:defRPr>
      </a:lvl3pPr>
      <a:lvl4pPr marL="1600200" indent="-228600" algn="l" rtl="0" eaLnBrk="0" fontAlgn="base" hangingPunct="0">
        <a:spcBef>
          <a:spcPct val="20000"/>
        </a:spcBef>
        <a:spcAft>
          <a:spcPct val="0"/>
        </a:spcAft>
        <a:buFont typeface="Arial" charset="0"/>
        <a:buChar char="–"/>
        <a:defRPr sz="1600">
          <a:solidFill>
            <a:srgbClr val="FFFF00"/>
          </a:solidFill>
          <a:latin typeface="+mn-lt"/>
        </a:defRPr>
      </a:lvl4pPr>
      <a:lvl5pPr marL="2057400" indent="-228600" algn="l" rtl="0" eaLnBrk="0" fontAlgn="base" hangingPunct="0">
        <a:spcBef>
          <a:spcPct val="20000"/>
        </a:spcBef>
        <a:spcAft>
          <a:spcPct val="0"/>
        </a:spcAft>
        <a:buFont typeface="Arial" charset="0"/>
        <a:buChar char="»"/>
        <a:defRPr sz="1600">
          <a:solidFill>
            <a:srgbClr val="FFFF00"/>
          </a:solidFill>
          <a:latin typeface="+mn-lt"/>
        </a:defRPr>
      </a:lvl5pPr>
      <a:lvl6pPr marL="2514600" indent="-228600" algn="l" rtl="0" eaLnBrk="0" fontAlgn="base" hangingPunct="0">
        <a:spcBef>
          <a:spcPct val="20000"/>
        </a:spcBef>
        <a:spcAft>
          <a:spcPct val="0"/>
        </a:spcAft>
        <a:buFont typeface="Arial" charset="0"/>
        <a:buChar char="»"/>
        <a:defRPr sz="1600">
          <a:solidFill>
            <a:srgbClr val="FFFF00"/>
          </a:solidFill>
          <a:latin typeface="+mn-lt"/>
        </a:defRPr>
      </a:lvl6pPr>
      <a:lvl7pPr marL="2971800" indent="-228600" algn="l" rtl="0" eaLnBrk="0" fontAlgn="base" hangingPunct="0">
        <a:spcBef>
          <a:spcPct val="20000"/>
        </a:spcBef>
        <a:spcAft>
          <a:spcPct val="0"/>
        </a:spcAft>
        <a:buFont typeface="Arial" charset="0"/>
        <a:buChar char="»"/>
        <a:defRPr sz="1600">
          <a:solidFill>
            <a:srgbClr val="FFFF00"/>
          </a:solidFill>
          <a:latin typeface="+mn-lt"/>
        </a:defRPr>
      </a:lvl7pPr>
      <a:lvl8pPr marL="3429000" indent="-228600" algn="l" rtl="0" eaLnBrk="0" fontAlgn="base" hangingPunct="0">
        <a:spcBef>
          <a:spcPct val="20000"/>
        </a:spcBef>
        <a:spcAft>
          <a:spcPct val="0"/>
        </a:spcAft>
        <a:buFont typeface="Arial" charset="0"/>
        <a:buChar char="»"/>
        <a:defRPr sz="1600">
          <a:solidFill>
            <a:srgbClr val="FFFF00"/>
          </a:solidFill>
          <a:latin typeface="+mn-lt"/>
        </a:defRPr>
      </a:lvl8pPr>
      <a:lvl9pPr marL="3886200" indent="-228600" algn="l" rtl="0" eaLnBrk="0" fontAlgn="base" hangingPunct="0">
        <a:spcBef>
          <a:spcPct val="20000"/>
        </a:spcBef>
        <a:spcAft>
          <a:spcPct val="0"/>
        </a:spcAft>
        <a:buFont typeface="Arial" charset="0"/>
        <a:buChar char="»"/>
        <a:defRPr sz="16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2" cstate="print">
            <a:extLst>
              <a:ext uri="{28A0092B-C50C-407E-A947-70E740481C1C}">
                <a14:useLocalDpi xmlns:a14="http://schemas.microsoft.com/office/drawing/2010/main" val="0"/>
              </a:ext>
            </a:extLst>
          </a:blip>
          <a:srcRect b="24000"/>
          <a:stretch/>
        </p:blipFill>
        <p:spPr>
          <a:xfrm>
            <a:off x="-1" y="4509120"/>
            <a:ext cx="9143999" cy="2376264"/>
          </a:xfrm>
          <a:prstGeom prst="rect">
            <a:avLst/>
          </a:prstGeom>
        </p:spPr>
      </p:pic>
      <p:sp>
        <p:nvSpPr>
          <p:cNvPr id="1027"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400">
                <a:solidFill>
                  <a:srgbClr val="A5A6A9"/>
                </a:solidFill>
                <a:effectLst>
                  <a:outerShdw blurRad="38100" dist="38100" dir="2700000" algn="tl">
                    <a:srgbClr val="000000">
                      <a:alpha val="43137"/>
                    </a:srgbClr>
                  </a:outerShdw>
                </a:effectLst>
                <a:latin typeface="Caudex" panose="02040502050505030304" pitchFamily="18" charset="2"/>
              </a:defRPr>
            </a:lvl1pPr>
          </a:lstStyle>
          <a:p>
            <a:fld id="{915B2491-6FF5-4DDA-90EE-4090774F4251}" type="datetimeFigureOut">
              <a:rPr lang="en-GB" smtClean="0"/>
              <a:t>11/01/2024</a:t>
            </a:fld>
            <a:endParaRPr lang="en-GB"/>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solidFill>
                  <a:srgbClr val="A5A6A9"/>
                </a:solidFill>
                <a:effectLst>
                  <a:outerShdw blurRad="38100" dist="38100" dir="2700000" algn="tl">
                    <a:srgbClr val="000000">
                      <a:alpha val="43137"/>
                    </a:srgbClr>
                  </a:outerShdw>
                </a:effectLst>
                <a:latin typeface="Caudex" panose="02040502050505030304" pitchFamily="18" charset="2"/>
              </a:defRPr>
            </a:lvl1pPr>
          </a:lstStyle>
          <a:p>
            <a:endParaRPr lang="en-GB"/>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a:solidFill>
                  <a:srgbClr val="A5A6A9"/>
                </a:solidFill>
                <a:effectLst>
                  <a:outerShdw blurRad="38100" dist="38100" dir="2700000" algn="tl">
                    <a:srgbClr val="000000">
                      <a:alpha val="43137"/>
                    </a:srgbClr>
                  </a:outerShdw>
                </a:effectLst>
                <a:latin typeface="Caudex" panose="02040502050505030304" pitchFamily="18" charset="2"/>
              </a:defRPr>
            </a:lvl1pPr>
          </a:lstStyle>
          <a:p>
            <a:fld id="{91070817-5482-4999-B73B-0314BD7052CA}" type="slidenum">
              <a:rPr lang="en-GB" smtClean="0"/>
              <a:t>‹#›</a:t>
            </a:fld>
            <a:endParaRPr lang="en-GB"/>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5516" y="1432056"/>
            <a:ext cx="8712968" cy="196744"/>
          </a:xfrm>
          <a:prstGeom prst="rect">
            <a:avLst/>
          </a:prstGeom>
        </p:spPr>
      </p:pic>
    </p:spTree>
    <p:extLst>
      <p:ext uri="{BB962C8B-B14F-4D97-AF65-F5344CB8AC3E}">
        <p14:creationId xmlns:p14="http://schemas.microsoft.com/office/powerpoint/2010/main" val="86211932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txStyles>
    <p:titleStyle>
      <a:lvl1pPr algn="ctr" rtl="0" eaLnBrk="1" fontAlgn="base" hangingPunct="1">
        <a:spcBef>
          <a:spcPct val="0"/>
        </a:spcBef>
        <a:spcAft>
          <a:spcPct val="0"/>
        </a:spcAft>
        <a:defRPr sz="5200" b="1">
          <a:solidFill>
            <a:schemeClr val="tx2"/>
          </a:solidFill>
          <a:latin typeface="Caudex" panose="02040502050505030304" pitchFamily="18" charset="2"/>
          <a:ea typeface="+mj-ea"/>
          <a:cs typeface="+mj-cs"/>
        </a:defRPr>
      </a:lvl1pPr>
      <a:lvl2pPr algn="ctr" rtl="0" eaLnBrk="1" fontAlgn="base" hangingPunct="1">
        <a:spcBef>
          <a:spcPct val="0"/>
        </a:spcBef>
        <a:spcAft>
          <a:spcPct val="0"/>
        </a:spcAft>
        <a:defRPr sz="4800" b="1">
          <a:solidFill>
            <a:schemeClr val="tx2"/>
          </a:solidFill>
          <a:latin typeface="Calibri" pitchFamily="34" charset="0"/>
        </a:defRPr>
      </a:lvl2pPr>
      <a:lvl3pPr algn="ctr" rtl="0" eaLnBrk="1" fontAlgn="base" hangingPunct="1">
        <a:spcBef>
          <a:spcPct val="0"/>
        </a:spcBef>
        <a:spcAft>
          <a:spcPct val="0"/>
        </a:spcAft>
        <a:defRPr sz="4800" b="1">
          <a:solidFill>
            <a:schemeClr val="tx2"/>
          </a:solidFill>
          <a:latin typeface="Calibri" pitchFamily="34" charset="0"/>
        </a:defRPr>
      </a:lvl3pPr>
      <a:lvl4pPr algn="ctr" rtl="0" eaLnBrk="1" fontAlgn="base" hangingPunct="1">
        <a:spcBef>
          <a:spcPct val="0"/>
        </a:spcBef>
        <a:spcAft>
          <a:spcPct val="0"/>
        </a:spcAft>
        <a:defRPr sz="4800" b="1">
          <a:solidFill>
            <a:schemeClr val="tx2"/>
          </a:solidFill>
          <a:latin typeface="Calibri" pitchFamily="34" charset="0"/>
        </a:defRPr>
      </a:lvl4pPr>
      <a:lvl5pPr algn="ctr" rtl="0" eaLnBrk="1" fontAlgn="base" hangingPunct="1">
        <a:spcBef>
          <a:spcPct val="0"/>
        </a:spcBef>
        <a:spcAft>
          <a:spcPct val="0"/>
        </a:spcAft>
        <a:defRPr sz="4800" b="1">
          <a:solidFill>
            <a:schemeClr val="tx2"/>
          </a:solidFill>
          <a:latin typeface="Calibri" pitchFamily="34" charset="0"/>
        </a:defRPr>
      </a:lvl5pPr>
      <a:lvl6pPr marL="457200" algn="ctr" rtl="0" eaLnBrk="1" fontAlgn="base" hangingPunct="1">
        <a:spcBef>
          <a:spcPct val="0"/>
        </a:spcBef>
        <a:spcAft>
          <a:spcPct val="0"/>
        </a:spcAft>
        <a:defRPr sz="4800" b="1">
          <a:solidFill>
            <a:schemeClr val="tx2"/>
          </a:solidFill>
          <a:latin typeface="Calibri" pitchFamily="34" charset="0"/>
        </a:defRPr>
      </a:lvl6pPr>
      <a:lvl7pPr marL="914400" algn="ctr" rtl="0" eaLnBrk="1" fontAlgn="base" hangingPunct="1">
        <a:spcBef>
          <a:spcPct val="0"/>
        </a:spcBef>
        <a:spcAft>
          <a:spcPct val="0"/>
        </a:spcAft>
        <a:defRPr sz="4800" b="1">
          <a:solidFill>
            <a:schemeClr val="tx2"/>
          </a:solidFill>
          <a:latin typeface="Calibri" pitchFamily="34" charset="0"/>
        </a:defRPr>
      </a:lvl7pPr>
      <a:lvl8pPr marL="1371600" algn="ctr" rtl="0" eaLnBrk="1" fontAlgn="base" hangingPunct="1">
        <a:spcBef>
          <a:spcPct val="0"/>
        </a:spcBef>
        <a:spcAft>
          <a:spcPct val="0"/>
        </a:spcAft>
        <a:defRPr sz="4800" b="1">
          <a:solidFill>
            <a:schemeClr val="tx2"/>
          </a:solidFill>
          <a:latin typeface="Calibri" pitchFamily="34" charset="0"/>
        </a:defRPr>
      </a:lvl8pPr>
      <a:lvl9pPr marL="1828800" algn="ctr" rtl="0" eaLnBrk="1" fontAlgn="base" hangingPunct="1">
        <a:spcBef>
          <a:spcPct val="0"/>
        </a:spcBef>
        <a:spcAft>
          <a:spcPct val="0"/>
        </a:spcAft>
        <a:defRPr sz="4800" b="1">
          <a:solidFill>
            <a:schemeClr val="tx2"/>
          </a:solidFill>
          <a:latin typeface="Calibri"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Tw Cen MT"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Tw Cen MT" pitchFamily="34" charset="0"/>
        </a:defRPr>
      </a:lvl2pPr>
      <a:lvl3pPr marL="1143000" indent="-228600" algn="l" rtl="0" eaLnBrk="1" fontAlgn="base" hangingPunct="1">
        <a:spcBef>
          <a:spcPct val="20000"/>
        </a:spcBef>
        <a:spcAft>
          <a:spcPct val="0"/>
        </a:spcAft>
        <a:buChar char="•"/>
        <a:defRPr sz="2400">
          <a:solidFill>
            <a:schemeClr val="tx1"/>
          </a:solidFill>
          <a:latin typeface="Tw Cen MT" pitchFamily="34" charset="0"/>
        </a:defRPr>
      </a:lvl3pPr>
      <a:lvl4pPr marL="1600200" indent="-228600" algn="l" rtl="0" eaLnBrk="1" fontAlgn="base" hangingPunct="1">
        <a:spcBef>
          <a:spcPct val="20000"/>
        </a:spcBef>
        <a:spcAft>
          <a:spcPct val="0"/>
        </a:spcAft>
        <a:buChar char="–"/>
        <a:defRPr sz="2000">
          <a:solidFill>
            <a:schemeClr val="tx1"/>
          </a:solidFill>
          <a:latin typeface="Tw Cen MT" pitchFamily="34" charset="0"/>
        </a:defRPr>
      </a:lvl4pPr>
      <a:lvl5pPr marL="2057400" indent="-228600" algn="l" rtl="0" eaLnBrk="1" fontAlgn="base" hangingPunct="1">
        <a:spcBef>
          <a:spcPct val="20000"/>
        </a:spcBef>
        <a:spcAft>
          <a:spcPct val="0"/>
        </a:spcAft>
        <a:buChar char="»"/>
        <a:defRPr sz="2000">
          <a:solidFill>
            <a:schemeClr val="tx1"/>
          </a:solidFill>
          <a:latin typeface="Tw Cen MT"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448" y="2420888"/>
            <a:ext cx="6985000" cy="2232025"/>
          </a:xfrm>
        </p:spPr>
        <p:txBody>
          <a:bodyPr/>
          <a:lstStyle/>
          <a:p>
            <a:r>
              <a:rPr lang="en-GB" dirty="0">
                <a:latin typeface="Lemon/Milk light" pitchFamily="34" charset="0"/>
              </a:rPr>
              <a:t>Curriculum Choices</a:t>
            </a:r>
            <a:br>
              <a:rPr lang="en-GB" dirty="0">
                <a:latin typeface="Lemon/Milk light" pitchFamily="34" charset="0"/>
              </a:rPr>
            </a:br>
            <a:r>
              <a:rPr lang="en-GB" dirty="0">
                <a:latin typeface="Lemon/Milk light" pitchFamily="34" charset="0"/>
              </a:rPr>
              <a:t>2024-2026</a:t>
            </a:r>
          </a:p>
        </p:txBody>
      </p:sp>
      <p:pic>
        <p:nvPicPr>
          <p:cNvPr id="4" name="Picture 3">
            <a:extLst>
              <a:ext uri="{FF2B5EF4-FFF2-40B4-BE49-F238E27FC236}">
                <a16:creationId xmlns:a16="http://schemas.microsoft.com/office/drawing/2014/main" id="{2BBAB3BB-500F-4672-A7A0-A18940019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095757"/>
            <a:ext cx="1702696" cy="1892035"/>
          </a:xfrm>
          <a:prstGeom prst="rect">
            <a:avLst/>
          </a:prstGeom>
        </p:spPr>
      </p:pic>
    </p:spTree>
    <p:extLst>
      <p:ext uri="{BB962C8B-B14F-4D97-AF65-F5344CB8AC3E}">
        <p14:creationId xmlns:p14="http://schemas.microsoft.com/office/powerpoint/2010/main" val="25031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a:xfrm>
            <a:off x="539552" y="332656"/>
            <a:ext cx="8229600" cy="1143000"/>
          </a:xfrm>
        </p:spPr>
        <p:txBody>
          <a:bodyPr/>
          <a:lstStyle/>
          <a:p>
            <a:r>
              <a:rPr lang="en-GB" dirty="0">
                <a:latin typeface="Arial" panose="020B0604020202020204" pitchFamily="34" charset="0"/>
                <a:cs typeface="Arial" panose="020B0604020202020204" pitchFamily="34" charset="0"/>
              </a:rPr>
              <a:t>Pathways</a:t>
            </a:r>
          </a:p>
        </p:txBody>
      </p:sp>
      <p:sp>
        <p:nvSpPr>
          <p:cNvPr id="77827" name="Rectangle 3"/>
          <p:cNvSpPr>
            <a:spLocks noGrp="1"/>
          </p:cNvSpPr>
          <p:nvPr>
            <p:ph idx="4294967295"/>
          </p:nvPr>
        </p:nvSpPr>
        <p:spPr>
          <a:xfrm>
            <a:off x="683568" y="1340768"/>
            <a:ext cx="6408712" cy="4525963"/>
          </a:xfrm>
        </p:spPr>
        <p:txBody>
          <a:bodyPr>
            <a:normAutofit/>
          </a:bodyPr>
          <a:lstStyle/>
          <a:p>
            <a:pPr marL="381000" indent="-381000">
              <a:lnSpc>
                <a:spcPct val="90000"/>
              </a:lnSpc>
              <a:buFont typeface="Arial" charset="0"/>
              <a:buNone/>
            </a:pPr>
            <a:r>
              <a:rPr lang="en-GB" b="1" dirty="0">
                <a:latin typeface="Arial" panose="020B0604020202020204" pitchFamily="34" charset="0"/>
                <a:cs typeface="Arial" panose="020B0604020202020204" pitchFamily="34" charset="0"/>
              </a:rPr>
              <a:t>Academic Route:</a:t>
            </a:r>
          </a:p>
          <a:p>
            <a:pPr marL="381000" indent="-381000">
              <a:lnSpc>
                <a:spcPct val="90000"/>
              </a:lnSpc>
            </a:pPr>
            <a:r>
              <a:rPr lang="en-GB" sz="2400" dirty="0">
                <a:latin typeface="Arial" panose="020B0604020202020204" pitchFamily="34" charset="0"/>
                <a:cs typeface="Arial" panose="020B0604020202020204" pitchFamily="34" charset="0"/>
              </a:rPr>
              <a:t>Curriculum Choice A- GCSE History </a:t>
            </a:r>
          </a:p>
          <a:p>
            <a:pPr marL="381000" indent="-381000">
              <a:lnSpc>
                <a:spcPct val="90000"/>
              </a:lnSpc>
            </a:pPr>
            <a:r>
              <a:rPr lang="en-GB" sz="2400" dirty="0">
                <a:latin typeface="Arial" panose="020B0604020202020204" pitchFamily="34" charset="0"/>
                <a:cs typeface="Arial" panose="020B0604020202020204" pitchFamily="34" charset="0"/>
              </a:rPr>
              <a:t>Curriculum Choice B- GCSE French</a:t>
            </a:r>
          </a:p>
          <a:p>
            <a:pPr marL="381000" indent="-381000">
              <a:lnSpc>
                <a:spcPct val="90000"/>
              </a:lnSpc>
            </a:pPr>
            <a:r>
              <a:rPr lang="en-GB" sz="2400" dirty="0">
                <a:latin typeface="Arial" panose="020B0604020202020204" pitchFamily="34" charset="0"/>
                <a:cs typeface="Arial" panose="020B0604020202020204" pitchFamily="34" charset="0"/>
              </a:rPr>
              <a:t>Curriculum Choice C- Further Maths</a:t>
            </a:r>
          </a:p>
          <a:p>
            <a:pPr marL="381000" indent="-381000">
              <a:lnSpc>
                <a:spcPct val="90000"/>
              </a:lnSpc>
              <a:buFont typeface="Arial" charset="0"/>
              <a:buNone/>
            </a:pPr>
            <a:endParaRPr lang="en-GB" sz="2400"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a:xfrm>
            <a:off x="395536" y="260648"/>
            <a:ext cx="8229600" cy="1143000"/>
          </a:xfrm>
        </p:spPr>
        <p:txBody>
          <a:bodyPr/>
          <a:lstStyle/>
          <a:p>
            <a:r>
              <a:rPr lang="en-GB" dirty="0">
                <a:latin typeface="Arial" panose="020B0604020202020204" pitchFamily="34" charset="0"/>
                <a:cs typeface="Arial" panose="020B0604020202020204" pitchFamily="34" charset="0"/>
              </a:rPr>
              <a:t>Pathways</a:t>
            </a:r>
          </a:p>
        </p:txBody>
      </p:sp>
      <p:sp>
        <p:nvSpPr>
          <p:cNvPr id="78851" name="Rectangle 3"/>
          <p:cNvSpPr>
            <a:spLocks noGrp="1"/>
          </p:cNvSpPr>
          <p:nvPr>
            <p:ph idx="4294967295"/>
          </p:nvPr>
        </p:nvSpPr>
        <p:spPr>
          <a:xfrm>
            <a:off x="683568" y="1412776"/>
            <a:ext cx="7092280" cy="3917032"/>
          </a:xfrm>
        </p:spPr>
        <p:txBody>
          <a:bodyPr/>
          <a:lstStyle/>
          <a:p>
            <a:pPr marL="381000" indent="-381000">
              <a:lnSpc>
                <a:spcPct val="90000"/>
              </a:lnSpc>
              <a:buFont typeface="Arial" charset="0"/>
              <a:buNone/>
            </a:pPr>
            <a:r>
              <a:rPr lang="en-GB" b="1" dirty="0">
                <a:latin typeface="Arial" panose="020B0604020202020204" pitchFamily="34" charset="0"/>
                <a:cs typeface="Arial" panose="020B0604020202020204" pitchFamily="34" charset="0"/>
              </a:rPr>
              <a:t>Flexi:</a:t>
            </a:r>
          </a:p>
          <a:p>
            <a:pPr marL="381000" indent="-381000">
              <a:lnSpc>
                <a:spcPct val="90000"/>
              </a:lnSpc>
            </a:pPr>
            <a:r>
              <a:rPr lang="en-GB" sz="2400" dirty="0">
                <a:latin typeface="Arial" panose="020B0604020202020204" pitchFamily="34" charset="0"/>
                <a:cs typeface="Arial" panose="020B0604020202020204" pitchFamily="34" charset="0"/>
              </a:rPr>
              <a:t>Curriculum Choice A- GCSE Geography</a:t>
            </a:r>
          </a:p>
          <a:p>
            <a:pPr marL="381000" indent="-381000">
              <a:lnSpc>
                <a:spcPct val="90000"/>
              </a:lnSpc>
            </a:pPr>
            <a:r>
              <a:rPr lang="en-GB" sz="2400" dirty="0">
                <a:latin typeface="Arial" panose="020B0604020202020204" pitchFamily="34" charset="0"/>
                <a:cs typeface="Arial" panose="020B0604020202020204" pitchFamily="34" charset="0"/>
              </a:rPr>
              <a:t>Curriculum Choice B- IT Award</a:t>
            </a:r>
          </a:p>
          <a:p>
            <a:pPr marL="381000" indent="-381000">
              <a:lnSpc>
                <a:spcPct val="90000"/>
              </a:lnSpc>
            </a:pPr>
            <a:r>
              <a:rPr lang="en-GB" sz="2400" dirty="0">
                <a:latin typeface="Arial" panose="020B0604020202020204" pitchFamily="34" charset="0"/>
                <a:cs typeface="Arial" panose="020B0604020202020204" pitchFamily="34" charset="0"/>
              </a:rPr>
              <a:t>Curriculum Choice C- GCSE History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467544" y="188640"/>
            <a:ext cx="8229600" cy="1143000"/>
          </a:xfrm>
        </p:spPr>
        <p:txBody>
          <a:bodyPr/>
          <a:lstStyle/>
          <a:p>
            <a:r>
              <a:rPr lang="en-GB" dirty="0">
                <a:latin typeface="Arial" panose="020B0604020202020204" pitchFamily="34" charset="0"/>
                <a:cs typeface="Arial" panose="020B0604020202020204" pitchFamily="34" charset="0"/>
              </a:rPr>
              <a:t>Pathways</a:t>
            </a:r>
          </a:p>
        </p:txBody>
      </p:sp>
      <p:sp>
        <p:nvSpPr>
          <p:cNvPr id="79875" name="Rectangle 3"/>
          <p:cNvSpPr>
            <a:spLocks noGrp="1"/>
          </p:cNvSpPr>
          <p:nvPr>
            <p:ph idx="4294967295"/>
          </p:nvPr>
        </p:nvSpPr>
        <p:spPr>
          <a:xfrm>
            <a:off x="467544" y="1412777"/>
            <a:ext cx="8229600" cy="3600400"/>
          </a:xfrm>
        </p:spPr>
        <p:txBody>
          <a:bodyPr>
            <a:normAutofit/>
          </a:bodyPr>
          <a:lstStyle/>
          <a:p>
            <a:pPr marL="381000" indent="-381000">
              <a:lnSpc>
                <a:spcPct val="90000"/>
              </a:lnSpc>
              <a:buFont typeface="Arial" charset="0"/>
              <a:buNone/>
            </a:pPr>
            <a:r>
              <a:rPr lang="en-GB" b="1" dirty="0">
                <a:latin typeface="Arial" panose="020B0604020202020204" pitchFamily="34" charset="0"/>
                <a:cs typeface="Arial" panose="020B0604020202020204" pitchFamily="34" charset="0"/>
              </a:rPr>
              <a:t>Skills:</a:t>
            </a:r>
          </a:p>
          <a:p>
            <a:pPr marL="381000" indent="-381000">
              <a:lnSpc>
                <a:spcPct val="90000"/>
              </a:lnSpc>
            </a:pPr>
            <a:r>
              <a:rPr lang="en-GB" sz="2400" dirty="0">
                <a:latin typeface="Arial" panose="020B0604020202020204" pitchFamily="34" charset="0"/>
                <a:cs typeface="Arial" panose="020B0604020202020204" pitchFamily="34" charset="0"/>
              </a:rPr>
              <a:t>Curriculum Choice A- GCSE Geography</a:t>
            </a:r>
          </a:p>
          <a:p>
            <a:pPr marL="381000" indent="-381000">
              <a:lnSpc>
                <a:spcPct val="90000"/>
              </a:lnSpc>
            </a:pPr>
            <a:r>
              <a:rPr lang="en-GB" sz="2400" dirty="0">
                <a:latin typeface="Arial" panose="020B0604020202020204" pitchFamily="34" charset="0"/>
                <a:cs typeface="Arial" panose="020B0604020202020204" pitchFamily="34" charset="0"/>
              </a:rPr>
              <a:t>Curriculum Choice B- Health and Social Care Award </a:t>
            </a:r>
          </a:p>
          <a:p>
            <a:pPr marL="381000" indent="-381000">
              <a:lnSpc>
                <a:spcPct val="90000"/>
              </a:lnSpc>
            </a:pPr>
            <a:r>
              <a:rPr lang="en-GB" sz="2400" dirty="0">
                <a:latin typeface="Arial" panose="020B0604020202020204" pitchFamily="34" charset="0"/>
                <a:cs typeface="Arial" panose="020B0604020202020204" pitchFamily="34" charset="0"/>
              </a:rPr>
              <a:t>Curriculum Choice C- Drama- Performing Arts Award</a:t>
            </a:r>
            <a:endParaRPr lang="en-GB" sz="2400" dirty="0">
              <a:solidFill>
                <a:srgbClr val="000000"/>
              </a:solidFill>
              <a:latin typeface="Arial" panose="020B0604020202020204" pitchFamily="34" charset="0"/>
              <a:cs typeface="Arial" panose="020B0604020202020204" pitchFamily="34" charset="0"/>
            </a:endParaRPr>
          </a:p>
          <a:p>
            <a:pPr marL="381000" indent="-381000">
              <a:lnSpc>
                <a:spcPct val="90000"/>
              </a:lnSpc>
              <a:buFont typeface="Arial" charset="0"/>
              <a:buNone/>
            </a:pPr>
            <a:endParaRPr lang="en-GB" sz="2000" dirty="0"/>
          </a:p>
          <a:p>
            <a:pPr marL="381000" indent="-381000">
              <a:lnSpc>
                <a:spcPct val="90000"/>
              </a:lnSpc>
            </a:pPr>
            <a:endParaRPr lang="en-GB"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a:xfrm>
            <a:off x="539552" y="-99392"/>
            <a:ext cx="8229600" cy="1143000"/>
          </a:xfrm>
        </p:spPr>
        <p:txBody>
          <a:bodyPr>
            <a:normAutofit/>
          </a:bodyPr>
          <a:lstStyle/>
          <a:p>
            <a:r>
              <a:rPr lang="en-GB" b="1" dirty="0">
                <a:latin typeface="Arial" panose="020B0604020202020204" pitchFamily="34" charset="0"/>
                <a:cs typeface="Arial" panose="020B0604020202020204" pitchFamily="34" charset="0"/>
              </a:rPr>
              <a:t> Support</a:t>
            </a:r>
          </a:p>
        </p:txBody>
      </p:sp>
      <p:sp>
        <p:nvSpPr>
          <p:cNvPr id="68611" name="Rectangle 3"/>
          <p:cNvSpPr>
            <a:spLocks noGrp="1"/>
          </p:cNvSpPr>
          <p:nvPr>
            <p:ph idx="4294967295"/>
          </p:nvPr>
        </p:nvSpPr>
        <p:spPr>
          <a:xfrm>
            <a:off x="181781" y="836712"/>
            <a:ext cx="8604448" cy="4525963"/>
          </a:xfrm>
        </p:spPr>
        <p:txBody>
          <a:bodyPr>
            <a:normAutofit fontScale="55000" lnSpcReduction="20000"/>
          </a:bodyPr>
          <a:lstStyle/>
          <a:p>
            <a:pPr marL="0" indent="0">
              <a:buNone/>
            </a:pPr>
            <a:r>
              <a:rPr lang="en-GB" dirty="0">
                <a:latin typeface="Arial" panose="020B0604020202020204" pitchFamily="34" charset="0"/>
                <a:cs typeface="Arial" panose="020B0604020202020204" pitchFamily="34" charset="0"/>
              </a:rPr>
              <a:t>To support students and parents in making these important decisions there are a series of activities and opportunities:</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series of assemblies for students starting in the week beginning 22</a:t>
            </a:r>
            <a:r>
              <a:rPr lang="en-GB" baseline="30000" dirty="0">
                <a:latin typeface="Arial" panose="020B0604020202020204" pitchFamily="34" charset="0"/>
                <a:cs typeface="Arial" panose="020B0604020202020204" pitchFamily="34" charset="0"/>
              </a:rPr>
              <a:t>nd</a:t>
            </a:r>
            <a:r>
              <a:rPr lang="en-GB" dirty="0">
                <a:latin typeface="Arial" panose="020B0604020202020204" pitchFamily="34" charset="0"/>
                <a:cs typeface="Arial" panose="020B0604020202020204" pitchFamily="34" charset="0"/>
              </a:rPr>
              <a:t> January 2024.</a:t>
            </a:r>
          </a:p>
          <a:p>
            <a:r>
              <a:rPr lang="en-GB" dirty="0">
                <a:latin typeface="Arial" panose="020B0604020202020204" pitchFamily="34" charset="0"/>
                <a:cs typeface="Arial" panose="020B0604020202020204" pitchFamily="34" charset="0"/>
              </a:rPr>
              <a:t>Personal Development lessons in January to March with a focus on curriculum choices and opportunities to ask questions.</a:t>
            </a:r>
          </a:p>
          <a:p>
            <a:r>
              <a:rPr lang="en-GB" dirty="0">
                <a:latin typeface="Arial" panose="020B0604020202020204" pitchFamily="34" charset="0"/>
                <a:cs typeface="Arial" panose="020B0604020202020204" pitchFamily="34" charset="0"/>
              </a:rPr>
              <a:t>Opportunities for an appointment with the Careers Personal Advisor.</a:t>
            </a:r>
          </a:p>
          <a:p>
            <a:r>
              <a:rPr lang="en-GB" dirty="0">
                <a:latin typeface="Arial" panose="020B0604020202020204" pitchFamily="34" charset="0"/>
                <a:cs typeface="Arial" panose="020B0604020202020204" pitchFamily="34" charset="0"/>
              </a:rPr>
              <a:t>Parents and students can see the subject presentations available on the school website and discuss the choices available.</a:t>
            </a:r>
          </a:p>
          <a:p>
            <a:r>
              <a:rPr lang="en-GB" dirty="0">
                <a:latin typeface="Arial" panose="020B0604020202020204" pitchFamily="34" charset="0"/>
                <a:cs typeface="Arial" panose="020B0604020202020204" pitchFamily="34" charset="0"/>
              </a:rPr>
              <a:t>Students can discuss the subjects on offer with their current teachers, and ask for further advice.</a:t>
            </a:r>
          </a:p>
          <a:p>
            <a:r>
              <a:rPr lang="en-GB" dirty="0">
                <a:latin typeface="Arial" panose="020B0604020202020204" pitchFamily="34" charset="0"/>
                <a:cs typeface="Arial" panose="020B0604020202020204" pitchFamily="34" charset="0"/>
              </a:rPr>
              <a:t>Progress Report 16</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February 2024 followed by Parents’ Consultation evening on 28</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February 2024.</a:t>
            </a:r>
          </a:p>
          <a:p>
            <a:r>
              <a:rPr lang="en-GB" dirty="0">
                <a:latin typeface="Arial" panose="020B0604020202020204" pitchFamily="34" charset="0"/>
                <a:cs typeface="Arial" panose="020B0604020202020204" pitchFamily="34" charset="0"/>
              </a:rPr>
              <a:t>Parents can contact Mr Eccles if they have questions or need to discuss choices during the week beginning 4</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March 2024 and an appointment can be made if necessary.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latin typeface="Arial" panose="020B0604020202020204" pitchFamily="34" charset="0"/>
                <a:cs typeface="Arial" panose="020B0604020202020204" pitchFamily="34" charset="0"/>
              </a:rPr>
              <a:t>Help and Advice</a:t>
            </a:r>
          </a:p>
        </p:txBody>
      </p:sp>
      <p:sp>
        <p:nvSpPr>
          <p:cNvPr id="6" name="Content Placeholder 5"/>
          <p:cNvSpPr>
            <a:spLocks noGrp="1"/>
          </p:cNvSpPr>
          <p:nvPr>
            <p:ph idx="1"/>
          </p:nvPr>
        </p:nvSpPr>
        <p:spPr/>
        <p:txBody>
          <a:bodyPr vert="horz" lIns="91440" tIns="45720" rIns="91440" bIns="45720" rtlCol="0" anchor="t">
            <a:normAutofit/>
          </a:bodyPr>
          <a:lstStyle/>
          <a:p>
            <a:pPr marL="0" indent="0">
              <a:buNone/>
            </a:pPr>
            <a:r>
              <a:rPr lang="en-GB" dirty="0">
                <a:latin typeface="Arial" panose="020B0604020202020204" pitchFamily="34" charset="0"/>
                <a:cs typeface="Arial" panose="020B0604020202020204" pitchFamily="34" charset="0"/>
              </a:rPr>
              <a:t>If you need any more help, speak to:</a:t>
            </a:r>
          </a:p>
          <a:p>
            <a:pPr marL="0" indent="0">
              <a:buNone/>
            </a:pPr>
            <a:endParaRPr lang="en-GB" dirty="0">
              <a:latin typeface="Arial" panose="020B0604020202020204" pitchFamily="34" charset="0"/>
              <a:cs typeface="Arial" panose="020B0604020202020204" pitchFamily="34" charset="0"/>
            </a:endParaRPr>
          </a:p>
          <a:p>
            <a:pPr marL="0" indent="0"/>
            <a:r>
              <a:rPr lang="en-GB" dirty="0">
                <a:latin typeface="Arial" panose="020B0604020202020204" pitchFamily="34" charset="0"/>
                <a:cs typeface="Arial" panose="020B0604020202020204" pitchFamily="34" charset="0"/>
              </a:rPr>
              <a:t>your subject teachers</a:t>
            </a:r>
          </a:p>
          <a:p>
            <a:pPr marL="0" indent="0"/>
            <a:r>
              <a:rPr lang="en-GB" dirty="0">
                <a:latin typeface="Arial" panose="020B0604020202020204" pitchFamily="34" charset="0"/>
                <a:cs typeface="Arial" panose="020B0604020202020204" pitchFamily="34" charset="0"/>
              </a:rPr>
              <a:t> Mr Eccles and Mr </a:t>
            </a:r>
            <a:r>
              <a:rPr lang="en-GB" dirty="0" err="1">
                <a:latin typeface="Arial" panose="020B0604020202020204" pitchFamily="34" charset="0"/>
                <a:cs typeface="Arial" panose="020B0604020202020204" pitchFamily="34" charset="0"/>
              </a:rPr>
              <a:t>Rastrick</a:t>
            </a:r>
          </a:p>
          <a:p>
            <a:pPr marL="0" indent="0"/>
            <a:r>
              <a:rPr lang="en-GB" dirty="0">
                <a:latin typeface="Arial" panose="020B0604020202020204" pitchFamily="34" charset="0"/>
                <a:cs typeface="Arial" panose="020B0604020202020204" pitchFamily="34" charset="0"/>
              </a:rPr>
              <a:t>Miss Ratcliffe</a:t>
            </a:r>
          </a:p>
          <a:p>
            <a:pPr marL="0" indent="0"/>
            <a:r>
              <a:rPr lang="en-GB" dirty="0">
                <a:latin typeface="Arial" panose="020B0604020202020204" pitchFamily="34" charset="0"/>
                <a:cs typeface="Arial" panose="020B0604020202020204" pitchFamily="34" charset="0"/>
              </a:rPr>
              <a:t>Careers Advisor – Julie Tindall is available on a Wednesday.</a:t>
            </a:r>
          </a:p>
        </p:txBody>
      </p:sp>
    </p:spTree>
    <p:extLst>
      <p:ext uri="{BB962C8B-B14F-4D97-AF65-F5344CB8AC3E}">
        <p14:creationId xmlns:p14="http://schemas.microsoft.com/office/powerpoint/2010/main" val="3859484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260648"/>
            <a:ext cx="8229600" cy="1143000"/>
          </a:xfrm>
        </p:spPr>
        <p:txBody>
          <a:bodyPr/>
          <a:lstStyle/>
          <a:p>
            <a:r>
              <a:rPr lang="en-GB" dirty="0">
                <a:latin typeface="Arial" panose="020B0604020202020204" pitchFamily="34" charset="0"/>
                <a:cs typeface="Arial" panose="020B0604020202020204" pitchFamily="34" charset="0"/>
              </a:rPr>
              <a:t>Key Dates</a:t>
            </a:r>
          </a:p>
        </p:txBody>
      </p:sp>
      <p:sp>
        <p:nvSpPr>
          <p:cNvPr id="5" name="Content Placeholder 1"/>
          <p:cNvSpPr>
            <a:spLocks noGrp="1"/>
          </p:cNvSpPr>
          <p:nvPr>
            <p:ph idx="4294967295"/>
          </p:nvPr>
        </p:nvSpPr>
        <p:spPr>
          <a:xfrm>
            <a:off x="755576" y="1052736"/>
            <a:ext cx="7920880" cy="3960440"/>
          </a:xfrm>
        </p:spPr>
        <p:txBody>
          <a:bodyPr/>
          <a:lstStyle/>
          <a:p>
            <a:pPr lvl="0"/>
            <a:r>
              <a:rPr lang="en-GB" sz="3600" dirty="0">
                <a:latin typeface="Arial" panose="020B0604020202020204" pitchFamily="34" charset="0"/>
                <a:cs typeface="Arial" panose="020B0604020202020204" pitchFamily="34" charset="0"/>
              </a:rPr>
              <a:t>Progress report – 16</a:t>
            </a:r>
            <a:r>
              <a:rPr lang="en-GB" sz="3600" baseline="30000" dirty="0">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 February 2024</a:t>
            </a:r>
          </a:p>
          <a:p>
            <a:pPr lvl="0"/>
            <a:r>
              <a:rPr lang="en-GB" sz="3600" dirty="0">
                <a:latin typeface="Arial" panose="020B0604020202020204" pitchFamily="34" charset="0"/>
                <a:cs typeface="Arial" panose="020B0604020202020204" pitchFamily="34" charset="0"/>
              </a:rPr>
              <a:t>Parents’ Consultation evening (Online) – 28</a:t>
            </a:r>
            <a:r>
              <a:rPr lang="en-GB" sz="3600" baseline="30000" dirty="0">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 February 2024</a:t>
            </a:r>
          </a:p>
          <a:p>
            <a:pPr lvl="0"/>
            <a:r>
              <a:rPr lang="en-GB" sz="3600" dirty="0">
                <a:latin typeface="Arial" panose="020B0604020202020204" pitchFamily="34" charset="0"/>
                <a:cs typeface="Arial" panose="020B0604020202020204" pitchFamily="34" charset="0"/>
              </a:rPr>
              <a:t>Opportunity for an online interview</a:t>
            </a:r>
            <a:endParaRPr lang="en-GB" sz="1400" dirty="0">
              <a:latin typeface="Arial" panose="020B0604020202020204" pitchFamily="34" charset="0"/>
              <a:cs typeface="Arial" panose="020B0604020202020204" pitchFamily="34" charset="0"/>
            </a:endParaRPr>
          </a:p>
          <a:p>
            <a:pPr lvl="0"/>
            <a:r>
              <a:rPr lang="en-GB" sz="3600" dirty="0">
                <a:latin typeface="Arial" panose="020B0604020202020204" pitchFamily="34" charset="0"/>
                <a:cs typeface="Arial" panose="020B0604020202020204" pitchFamily="34" charset="0"/>
              </a:rPr>
              <a:t> Deadline for return of the options form 15</a:t>
            </a:r>
            <a:r>
              <a:rPr lang="en-GB" sz="3600" baseline="30000" dirty="0">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 March 2024.</a:t>
            </a:r>
          </a:p>
          <a:p>
            <a:endParaRPr lang="en-GB" sz="2800" dirty="0"/>
          </a:p>
          <a:p>
            <a:pPr marL="0" indent="0">
              <a:buNone/>
              <a:tabLst>
                <a:tab pos="7713663" algn="r"/>
              </a:tabLst>
            </a:pPr>
            <a:endParaRPr lang="en-GB" sz="2800" b="1" dirty="0"/>
          </a:p>
        </p:txBody>
      </p:sp>
    </p:spTree>
    <p:extLst>
      <p:ext uri="{BB962C8B-B14F-4D97-AF65-F5344CB8AC3E}">
        <p14:creationId xmlns:p14="http://schemas.microsoft.com/office/powerpoint/2010/main" val="3094097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a:xfrm>
            <a:off x="467544" y="260648"/>
            <a:ext cx="8229600" cy="1143000"/>
          </a:xfrm>
        </p:spPr>
        <p:txBody>
          <a:bodyPr/>
          <a:lstStyle/>
          <a:p>
            <a:r>
              <a:rPr lang="en-GB" dirty="0">
                <a:latin typeface="Calibri" pitchFamily="34" charset="0"/>
              </a:rPr>
              <a:t>Aims</a:t>
            </a:r>
          </a:p>
        </p:txBody>
      </p:sp>
      <p:sp>
        <p:nvSpPr>
          <p:cNvPr id="70659" name="Rectangle 3"/>
          <p:cNvSpPr>
            <a:spLocks noGrp="1"/>
          </p:cNvSpPr>
          <p:nvPr>
            <p:ph idx="4294967295"/>
          </p:nvPr>
        </p:nvSpPr>
        <p:spPr>
          <a:xfrm>
            <a:off x="467544" y="1556792"/>
            <a:ext cx="8229600" cy="4205288"/>
          </a:xfrm>
        </p:spPr>
        <p:txBody>
          <a:bodyPr>
            <a:normAutofit lnSpcReduction="10000"/>
          </a:bodyPr>
          <a:lstStyle/>
          <a:p>
            <a:pPr marL="0" indent="0">
              <a:buNone/>
            </a:pPr>
            <a:r>
              <a:rPr lang="en-US" dirty="0">
                <a:latin typeface="+mn-lt"/>
              </a:rPr>
              <a:t>The curriculum offers opportunities for all young people to become:</a:t>
            </a:r>
          </a:p>
          <a:p>
            <a:pPr>
              <a:buFont typeface="Arial" charset="0"/>
              <a:buNone/>
            </a:pPr>
            <a:endParaRPr lang="en-US" sz="100" b="1" dirty="0">
              <a:latin typeface="+mn-lt"/>
            </a:endParaRPr>
          </a:p>
          <a:p>
            <a:r>
              <a:rPr lang="en-US" b="1" dirty="0">
                <a:latin typeface="+mn-lt"/>
              </a:rPr>
              <a:t>successful learners</a:t>
            </a:r>
            <a:r>
              <a:rPr lang="en-US" dirty="0">
                <a:latin typeface="+mn-lt"/>
              </a:rPr>
              <a:t> who enjoy learning, make progress and achieve</a:t>
            </a:r>
            <a:endParaRPr lang="en-US" b="1" dirty="0">
              <a:latin typeface="+mn-lt"/>
            </a:endParaRPr>
          </a:p>
          <a:p>
            <a:r>
              <a:rPr lang="en-US" b="1" dirty="0">
                <a:latin typeface="+mn-lt"/>
              </a:rPr>
              <a:t>confident individuals</a:t>
            </a:r>
            <a:r>
              <a:rPr lang="en-US" dirty="0">
                <a:latin typeface="+mn-lt"/>
              </a:rPr>
              <a:t> who are able to live safe, healthy and fulfilling lives</a:t>
            </a:r>
            <a:endParaRPr lang="en-US" b="1" dirty="0">
              <a:latin typeface="+mn-lt"/>
            </a:endParaRPr>
          </a:p>
          <a:p>
            <a:r>
              <a:rPr lang="en-US" b="1" dirty="0">
                <a:latin typeface="+mn-lt"/>
              </a:rPr>
              <a:t>responsible global citizens</a:t>
            </a:r>
            <a:r>
              <a:rPr lang="en-US" dirty="0">
                <a:latin typeface="+mn-lt"/>
              </a:rPr>
              <a:t> who make a positive contribution to society </a:t>
            </a:r>
            <a:endParaRPr lang="en-GB"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a:xfrm>
            <a:off x="395536" y="260648"/>
            <a:ext cx="8229600" cy="1143000"/>
          </a:xfrm>
        </p:spPr>
        <p:txBody>
          <a:bodyPr/>
          <a:lstStyle/>
          <a:p>
            <a:r>
              <a:rPr lang="en-GB" dirty="0">
                <a:latin typeface="Calibri" pitchFamily="34" charset="0"/>
              </a:rPr>
              <a:t>Key Features</a:t>
            </a:r>
          </a:p>
        </p:txBody>
      </p:sp>
      <p:sp>
        <p:nvSpPr>
          <p:cNvPr id="71683" name="Rectangle 3"/>
          <p:cNvSpPr>
            <a:spLocks noGrp="1"/>
          </p:cNvSpPr>
          <p:nvPr>
            <p:ph idx="4294967295"/>
          </p:nvPr>
        </p:nvSpPr>
        <p:spPr>
          <a:xfrm>
            <a:off x="395536" y="1556792"/>
            <a:ext cx="8640960" cy="3773488"/>
          </a:xfrm>
        </p:spPr>
        <p:txBody>
          <a:bodyPr>
            <a:normAutofit fontScale="85000" lnSpcReduction="20000"/>
          </a:bodyPr>
          <a:lstStyle/>
          <a:p>
            <a:r>
              <a:rPr lang="en-US" sz="3200" dirty="0">
                <a:latin typeface="+mn-lt"/>
              </a:rPr>
              <a:t>Develop skills for life and work</a:t>
            </a:r>
          </a:p>
          <a:p>
            <a:r>
              <a:rPr lang="en-US" sz="3200" dirty="0">
                <a:latin typeface="+mn-lt"/>
              </a:rPr>
              <a:t>High achievement</a:t>
            </a:r>
          </a:p>
          <a:p>
            <a:r>
              <a:rPr lang="en-US" sz="3200" dirty="0">
                <a:latin typeface="+mn-lt"/>
              </a:rPr>
              <a:t>Ensure a broad, balanced, ambitious and relevant curriculum </a:t>
            </a:r>
          </a:p>
          <a:p>
            <a:r>
              <a:rPr lang="en-US" sz="3200" dirty="0">
                <a:latin typeface="+mn-lt"/>
              </a:rPr>
              <a:t>Develop specialisms appropriate to aspirations,  aptitude and talents</a:t>
            </a:r>
          </a:p>
          <a:p>
            <a:r>
              <a:rPr lang="en-US" dirty="0">
                <a:latin typeface="+mn-lt"/>
              </a:rPr>
              <a:t>Personal development</a:t>
            </a:r>
            <a:endParaRPr lang="en-US" sz="3200" dirty="0">
              <a:latin typeface="+mn-lt"/>
            </a:endParaRPr>
          </a:p>
          <a:p>
            <a:r>
              <a:rPr lang="en-US" sz="3200" dirty="0">
                <a:latin typeface="+mn-lt"/>
              </a:rPr>
              <a:t>Prepare young people for the world of employment, further and higher education and their futures</a:t>
            </a:r>
            <a:endParaRPr lang="en-GB" sz="32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latin typeface="Arial" panose="020B0604020202020204" pitchFamily="34" charset="0"/>
                <a:cs typeface="Arial" panose="020B0604020202020204" pitchFamily="34" charset="0"/>
              </a:rPr>
              <a:t>Choices</a:t>
            </a:r>
          </a:p>
        </p:txBody>
      </p:sp>
      <p:sp>
        <p:nvSpPr>
          <p:cNvPr id="5" name="Content Placeholder 4"/>
          <p:cNvSpPr>
            <a:spLocks noGrp="1"/>
          </p:cNvSpPr>
          <p:nvPr>
            <p:ph idx="1"/>
          </p:nvPr>
        </p:nvSpPr>
        <p:spPr/>
        <p:txBody>
          <a:bodyPr/>
          <a:lstStyle/>
          <a:p>
            <a:r>
              <a:rPr lang="en-GB" sz="3600" dirty="0">
                <a:latin typeface="Arial" panose="020B0604020202020204" pitchFamily="34" charset="0"/>
                <a:cs typeface="Arial" panose="020B0604020202020204" pitchFamily="34" charset="0"/>
              </a:rPr>
              <a:t>Conventional GCSE Courses </a:t>
            </a:r>
          </a:p>
          <a:p>
            <a:r>
              <a:rPr lang="en-GB" sz="3600" dirty="0">
                <a:latin typeface="Arial" panose="020B0604020202020204" pitchFamily="34" charset="0"/>
                <a:cs typeface="Arial" panose="020B0604020202020204" pitchFamily="34" charset="0"/>
              </a:rPr>
              <a:t>Technical/Vocational Course</a:t>
            </a:r>
          </a:p>
          <a:p>
            <a:pPr marL="0" indent="0">
              <a:buNone/>
            </a:pPr>
            <a:endParaRPr lang="en-GB" sz="3600" dirty="0">
              <a:latin typeface="Arial" panose="020B0604020202020204" pitchFamily="34" charset="0"/>
              <a:cs typeface="Arial" panose="020B0604020202020204" pitchFamily="34" charset="0"/>
            </a:endParaRPr>
          </a:p>
          <a:p>
            <a:r>
              <a:rPr lang="en-GB" sz="3600" dirty="0">
                <a:solidFill>
                  <a:srgbClr val="FF0000"/>
                </a:solidFill>
                <a:latin typeface="Arial" panose="020B0604020202020204" pitchFamily="34" charset="0"/>
                <a:cs typeface="Arial" panose="020B0604020202020204" pitchFamily="34" charset="0"/>
              </a:rPr>
              <a:t>1</a:t>
            </a:r>
            <a:r>
              <a:rPr lang="en-GB" sz="3600" dirty="0">
                <a:latin typeface="Arial" panose="020B0604020202020204" pitchFamily="34" charset="0"/>
                <a:cs typeface="Arial" panose="020B0604020202020204" pitchFamily="34" charset="0"/>
              </a:rPr>
              <a:t> humanities choice</a:t>
            </a:r>
          </a:p>
          <a:p>
            <a:r>
              <a:rPr lang="en-GB" sz="3600" dirty="0">
                <a:solidFill>
                  <a:srgbClr val="FF0000"/>
                </a:solidFill>
                <a:latin typeface="Arial" panose="020B0604020202020204" pitchFamily="34" charset="0"/>
                <a:cs typeface="Arial" panose="020B0604020202020204" pitchFamily="34" charset="0"/>
              </a:rPr>
              <a:t>2</a:t>
            </a:r>
            <a:r>
              <a:rPr lang="en-GB" sz="3600" dirty="0">
                <a:latin typeface="Arial" panose="020B0604020202020204" pitchFamily="34" charset="0"/>
                <a:cs typeface="Arial" panose="020B0604020202020204" pitchFamily="34" charset="0"/>
              </a:rPr>
              <a:t> further choices</a:t>
            </a:r>
          </a:p>
          <a:p>
            <a:r>
              <a:rPr lang="en-GB" sz="3600" dirty="0">
                <a:solidFill>
                  <a:srgbClr val="FF0000"/>
                </a:solidFill>
                <a:latin typeface="Arial" panose="020B0604020202020204" pitchFamily="34" charset="0"/>
                <a:cs typeface="Arial" panose="020B0604020202020204" pitchFamily="34" charset="0"/>
              </a:rPr>
              <a:t>Plus a reserve choice</a:t>
            </a:r>
          </a:p>
          <a:p>
            <a:pPr>
              <a:buNone/>
            </a:pPr>
            <a:endParaRPr lang="en-GB" sz="2800" dirty="0"/>
          </a:p>
        </p:txBody>
      </p:sp>
    </p:spTree>
    <p:extLst>
      <p:ext uri="{BB962C8B-B14F-4D97-AF65-F5344CB8AC3E}">
        <p14:creationId xmlns:p14="http://schemas.microsoft.com/office/powerpoint/2010/main" val="3849846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b="1" dirty="0">
                <a:latin typeface="Arial" panose="020B0604020202020204" pitchFamily="34" charset="0"/>
                <a:cs typeface="Arial" panose="020B0604020202020204" pitchFamily="34" charset="0"/>
              </a:rPr>
              <a:t>How to Choose</a:t>
            </a:r>
          </a:p>
        </p:txBody>
      </p:sp>
      <p:sp>
        <p:nvSpPr>
          <p:cNvPr id="8195" name="Rectangle 3"/>
          <p:cNvSpPr>
            <a:spLocks noGrp="1" noChangeArrowheads="1"/>
          </p:cNvSpPr>
          <p:nvPr>
            <p:ph idx="1"/>
          </p:nvPr>
        </p:nvSpPr>
        <p:spPr/>
        <p:txBody>
          <a:bodyPr>
            <a:normAutofit lnSpcReduction="10000"/>
          </a:bodyPr>
          <a:lstStyle/>
          <a:p>
            <a:pPr marL="660400" indent="-660400">
              <a:lnSpc>
                <a:spcPct val="90000"/>
              </a:lnSpc>
            </a:pPr>
            <a:r>
              <a:rPr lang="en-GB" dirty="0">
                <a:latin typeface="Arial" panose="020B0604020202020204" pitchFamily="34" charset="0"/>
                <a:cs typeface="Arial" panose="020B0604020202020204" pitchFamily="34" charset="0"/>
              </a:rPr>
              <a:t>A subject </a:t>
            </a:r>
            <a:r>
              <a:rPr lang="en-GB" b="1" dirty="0">
                <a:latin typeface="Arial" panose="020B0604020202020204" pitchFamily="34" charset="0"/>
                <a:cs typeface="Arial" panose="020B0604020202020204" pitchFamily="34" charset="0"/>
              </a:rPr>
              <a:t>you</a:t>
            </a:r>
            <a:r>
              <a:rPr lang="en-GB" dirty="0">
                <a:latin typeface="Arial" panose="020B0604020202020204" pitchFamily="34" charset="0"/>
                <a:cs typeface="Arial" panose="020B0604020202020204" pitchFamily="34" charset="0"/>
              </a:rPr>
              <a:t> like and are good at.</a:t>
            </a:r>
          </a:p>
          <a:p>
            <a:pPr marL="660400" indent="-660400">
              <a:lnSpc>
                <a:spcPct val="90000"/>
              </a:lnSpc>
            </a:pPr>
            <a:r>
              <a:rPr lang="en-GB" dirty="0">
                <a:latin typeface="Arial" panose="020B0604020202020204" pitchFamily="34" charset="0"/>
                <a:cs typeface="Arial" panose="020B0604020202020204" pitchFamily="34" charset="0"/>
              </a:rPr>
              <a:t>Because </a:t>
            </a:r>
            <a:r>
              <a:rPr lang="en-GB" b="1" dirty="0">
                <a:latin typeface="Arial" panose="020B0604020202020204" pitchFamily="34" charset="0"/>
                <a:cs typeface="Arial" panose="020B0604020202020204" pitchFamily="34" charset="0"/>
              </a:rPr>
              <a:t>you</a:t>
            </a:r>
            <a:r>
              <a:rPr lang="en-GB" dirty="0">
                <a:latin typeface="Arial" panose="020B0604020202020204" pitchFamily="34" charset="0"/>
                <a:cs typeface="Arial" panose="020B0604020202020204" pitchFamily="34" charset="0"/>
              </a:rPr>
              <a:t> have chosen it rather than your friend</a:t>
            </a:r>
          </a:p>
          <a:p>
            <a:pPr marL="660400" indent="-660400">
              <a:lnSpc>
                <a:spcPct val="90000"/>
              </a:lnSpc>
            </a:pPr>
            <a:r>
              <a:rPr lang="en-GB" dirty="0">
                <a:latin typeface="Arial" panose="020B0604020202020204" pitchFamily="34" charset="0"/>
                <a:cs typeface="Arial" panose="020B0604020202020204" pitchFamily="34" charset="0"/>
              </a:rPr>
              <a:t>You like the </a:t>
            </a:r>
            <a:r>
              <a:rPr lang="en-GB" b="1" dirty="0">
                <a:latin typeface="Arial" panose="020B0604020202020204" pitchFamily="34" charset="0"/>
                <a:cs typeface="Arial" panose="020B0604020202020204" pitchFamily="34" charset="0"/>
              </a:rPr>
              <a:t>subject</a:t>
            </a:r>
            <a:r>
              <a:rPr lang="en-GB" dirty="0">
                <a:latin typeface="Arial" panose="020B0604020202020204" pitchFamily="34" charset="0"/>
                <a:cs typeface="Arial" panose="020B0604020202020204" pitchFamily="34" charset="0"/>
              </a:rPr>
              <a:t> not the present teacher.</a:t>
            </a:r>
          </a:p>
          <a:p>
            <a:pPr marL="660400" indent="-660400">
              <a:lnSpc>
                <a:spcPct val="90000"/>
              </a:lnSpc>
            </a:pPr>
            <a:r>
              <a:rPr lang="en-GB" dirty="0">
                <a:latin typeface="Arial" panose="020B0604020202020204" pitchFamily="34" charset="0"/>
                <a:cs typeface="Arial" panose="020B0604020202020204" pitchFamily="34" charset="0"/>
              </a:rPr>
              <a:t>Because </a:t>
            </a:r>
            <a:r>
              <a:rPr lang="en-GB" b="1" dirty="0">
                <a:latin typeface="Arial" panose="020B0604020202020204" pitchFamily="34" charset="0"/>
                <a:cs typeface="Arial" panose="020B0604020202020204" pitchFamily="34" charset="0"/>
              </a:rPr>
              <a:t>you</a:t>
            </a:r>
            <a:r>
              <a:rPr lang="en-GB" dirty="0">
                <a:latin typeface="Arial" panose="020B0604020202020204" pitchFamily="34" charset="0"/>
                <a:cs typeface="Arial" panose="020B0604020202020204" pitchFamily="34" charset="0"/>
              </a:rPr>
              <a:t> think you will enjoy it</a:t>
            </a:r>
          </a:p>
          <a:p>
            <a:pPr marL="660400" indent="-660400">
              <a:lnSpc>
                <a:spcPct val="90000"/>
              </a:lnSpc>
            </a:pPr>
            <a:r>
              <a:rPr lang="en-GB" dirty="0">
                <a:latin typeface="Arial" panose="020B0604020202020204" pitchFamily="34" charset="0"/>
                <a:cs typeface="Arial" panose="020B0604020202020204" pitchFamily="34" charset="0"/>
              </a:rPr>
              <a:t>Coursework or exams? What are </a:t>
            </a:r>
            <a:r>
              <a:rPr lang="en-GB" b="1" dirty="0">
                <a:latin typeface="Arial" panose="020B0604020202020204" pitchFamily="34" charset="0"/>
                <a:cs typeface="Arial" panose="020B0604020202020204" pitchFamily="34" charset="0"/>
              </a:rPr>
              <a:t>you</a:t>
            </a:r>
            <a:r>
              <a:rPr lang="en-GB" dirty="0">
                <a:latin typeface="Arial" panose="020B0604020202020204" pitchFamily="34" charset="0"/>
                <a:cs typeface="Arial" panose="020B0604020202020204" pitchFamily="34" charset="0"/>
              </a:rPr>
              <a:t> more comfortable with?</a:t>
            </a:r>
          </a:p>
          <a:p>
            <a:pPr marL="660400" indent="-660400">
              <a:lnSpc>
                <a:spcPct val="90000"/>
              </a:lnSpc>
            </a:pPr>
            <a:r>
              <a:rPr lang="en-GB" dirty="0">
                <a:latin typeface="Arial" panose="020B0604020202020204" pitchFamily="34" charset="0"/>
                <a:cs typeface="Arial" panose="020B0604020202020204" pitchFamily="34" charset="0"/>
              </a:rPr>
              <a:t>It’s </a:t>
            </a:r>
            <a:r>
              <a:rPr lang="en-GB" b="1" dirty="0">
                <a:latin typeface="Arial" panose="020B0604020202020204" pitchFamily="34" charset="0"/>
                <a:cs typeface="Arial" panose="020B0604020202020204" pitchFamily="34" charset="0"/>
              </a:rPr>
              <a:t>your</a:t>
            </a:r>
            <a:r>
              <a:rPr lang="en-GB" dirty="0">
                <a:latin typeface="Arial" panose="020B0604020202020204" pitchFamily="34" charset="0"/>
                <a:cs typeface="Arial" panose="020B0604020202020204" pitchFamily="34" charset="0"/>
              </a:rPr>
              <a:t> choice</a:t>
            </a:r>
          </a:p>
        </p:txBody>
      </p:sp>
    </p:spTree>
    <p:extLst>
      <p:ext uri="{BB962C8B-B14F-4D97-AF65-F5344CB8AC3E}">
        <p14:creationId xmlns:p14="http://schemas.microsoft.com/office/powerpoint/2010/main" val="407203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196752"/>
            <a:ext cx="8568952" cy="4392488"/>
          </a:xfrm>
        </p:spPr>
        <p:txBody>
          <a:bodyPr/>
          <a:lstStyle/>
          <a:p>
            <a:pPr marL="0" indent="0">
              <a:buNone/>
            </a:pPr>
            <a:r>
              <a:rPr lang="en-GB" sz="2800" b="1" dirty="0">
                <a:latin typeface="Arial" panose="020B0604020202020204" pitchFamily="34" charset="0"/>
                <a:cs typeface="Arial" panose="020B0604020202020204" pitchFamily="34" charset="0"/>
              </a:rPr>
              <a:t>GCSEs</a:t>
            </a:r>
          </a:p>
          <a:p>
            <a:pPr>
              <a:spcBef>
                <a:spcPts val="300"/>
              </a:spcBef>
            </a:pPr>
            <a:r>
              <a:rPr lang="en-GB" sz="2800" dirty="0">
                <a:latin typeface="Arial" panose="020B0604020202020204" pitchFamily="34" charset="0"/>
                <a:cs typeface="Arial" panose="020B0604020202020204" pitchFamily="34" charset="0"/>
              </a:rPr>
              <a:t>Academic study and final assessment</a:t>
            </a:r>
          </a:p>
          <a:p>
            <a:pPr>
              <a:spcBef>
                <a:spcPts val="300"/>
              </a:spcBef>
            </a:pPr>
            <a:r>
              <a:rPr lang="en-GB" sz="2800" dirty="0">
                <a:latin typeface="Arial" panose="020B0604020202020204" pitchFamily="34" charset="0"/>
                <a:cs typeface="Arial" panose="020B0604020202020204" pitchFamily="34" charset="0"/>
              </a:rPr>
              <a:t>Graded 9-1</a:t>
            </a:r>
          </a:p>
          <a:p>
            <a:pPr marL="0" indent="0">
              <a:buNone/>
            </a:pPr>
            <a:r>
              <a:rPr lang="en-GB" sz="2800" b="1" dirty="0">
                <a:latin typeface="Arial" panose="020B0604020202020204" pitchFamily="34" charset="0"/>
                <a:cs typeface="Arial" panose="020B0604020202020204" pitchFamily="34" charset="0"/>
              </a:rPr>
              <a:t>Technical/Vocational Awards</a:t>
            </a:r>
          </a:p>
          <a:p>
            <a:pPr>
              <a:spcBef>
                <a:spcPts val="300"/>
              </a:spcBef>
            </a:pPr>
            <a:r>
              <a:rPr lang="en-GB" sz="2800" dirty="0">
                <a:latin typeface="Arial" panose="020B0604020202020204" pitchFamily="34" charset="0"/>
                <a:cs typeface="Arial" panose="020B0604020202020204" pitchFamily="34" charset="0"/>
              </a:rPr>
              <a:t>Specifically for pre- 16 and challenging</a:t>
            </a:r>
          </a:p>
          <a:p>
            <a:pPr>
              <a:spcBef>
                <a:spcPts val="300"/>
              </a:spcBef>
            </a:pPr>
            <a:r>
              <a:rPr lang="en-GB" sz="2800" dirty="0">
                <a:latin typeface="Arial" panose="020B0604020202020204" pitchFamily="34" charset="0"/>
                <a:cs typeface="Arial" panose="020B0604020202020204" pitchFamily="34" charset="0"/>
              </a:rPr>
              <a:t>Industry related, with practical elements</a:t>
            </a:r>
          </a:p>
          <a:p>
            <a:pPr>
              <a:spcBef>
                <a:spcPts val="300"/>
              </a:spcBef>
            </a:pPr>
            <a:r>
              <a:rPr lang="en-GB" sz="2800" dirty="0">
                <a:latin typeface="Arial" panose="020B0604020202020204" pitchFamily="34" charset="0"/>
                <a:cs typeface="Arial" panose="020B0604020202020204" pitchFamily="34" charset="0"/>
              </a:rPr>
              <a:t>25% externally assessed, 75% coursework</a:t>
            </a:r>
          </a:p>
          <a:p>
            <a:pPr>
              <a:spcBef>
                <a:spcPts val="300"/>
              </a:spcBef>
            </a:pPr>
            <a:r>
              <a:rPr lang="en-GB" sz="2800" dirty="0">
                <a:latin typeface="Arial" panose="020B0604020202020204" pitchFamily="34" charset="0"/>
                <a:cs typeface="Arial" panose="020B0604020202020204" pitchFamily="34" charset="0"/>
              </a:rPr>
              <a:t>Grade Pass, Merit, Distinction, Distinction*at Level 1 or Level 2</a:t>
            </a:r>
          </a:p>
          <a:p>
            <a:pPr marL="0" indent="0">
              <a:buNone/>
            </a:pPr>
            <a:endParaRPr lang="en-GB" sz="2800" dirty="0">
              <a:latin typeface="+mn-lt"/>
            </a:endParaRPr>
          </a:p>
        </p:txBody>
      </p:sp>
      <p:sp>
        <p:nvSpPr>
          <p:cNvPr id="4" name="Title 3"/>
          <p:cNvSpPr>
            <a:spLocks noGrp="1"/>
          </p:cNvSpPr>
          <p:nvPr>
            <p:ph type="title" idx="4294967295"/>
          </p:nvPr>
        </p:nvSpPr>
        <p:spPr>
          <a:xfrm>
            <a:off x="107504" y="332656"/>
            <a:ext cx="8784976" cy="936104"/>
          </a:xfrm>
        </p:spPr>
        <p:txBody>
          <a:bodyPr/>
          <a:lstStyle/>
          <a:p>
            <a:r>
              <a:rPr lang="en-GB" sz="4000" dirty="0">
                <a:latin typeface="Arial" panose="020B0604020202020204" pitchFamily="34" charset="0"/>
                <a:cs typeface="Arial" panose="020B0604020202020204" pitchFamily="34" charset="0"/>
              </a:rPr>
              <a:t>GCSEs and Technical/Vocational Qualifications</a:t>
            </a:r>
          </a:p>
        </p:txBody>
      </p:sp>
    </p:spTree>
    <p:extLst>
      <p:ext uri="{BB962C8B-B14F-4D97-AF65-F5344CB8AC3E}">
        <p14:creationId xmlns:p14="http://schemas.microsoft.com/office/powerpoint/2010/main" val="27442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a:xfrm>
            <a:off x="0" y="274638"/>
            <a:ext cx="8229600" cy="1143000"/>
          </a:xfrm>
        </p:spPr>
        <p:txBody>
          <a:bodyPr/>
          <a:lstStyle/>
          <a:p>
            <a:r>
              <a:rPr lang="en-GB" sz="4800" b="1" dirty="0">
                <a:latin typeface="Arial" panose="020B0604020202020204" pitchFamily="34" charset="0"/>
                <a:cs typeface="Arial" panose="020B0604020202020204" pitchFamily="34" charset="0"/>
              </a:rPr>
              <a:t>Cor</a:t>
            </a:r>
            <a:r>
              <a:rPr lang="en-GB" sz="4800" dirty="0">
                <a:latin typeface="Arial" panose="020B0604020202020204" pitchFamily="34" charset="0"/>
                <a:cs typeface="Arial" panose="020B0604020202020204" pitchFamily="34" charset="0"/>
              </a:rPr>
              <a:t>e Curriculum</a:t>
            </a:r>
            <a:endParaRPr lang="en-GB" sz="4800" b="1" dirty="0">
              <a:latin typeface="Arial" panose="020B0604020202020204" pitchFamily="34" charset="0"/>
              <a:cs typeface="Arial" panose="020B0604020202020204" pitchFamily="34" charset="0"/>
            </a:endParaRPr>
          </a:p>
        </p:txBody>
      </p:sp>
      <p:sp>
        <p:nvSpPr>
          <p:cNvPr id="7171" name="Rectangle 3"/>
          <p:cNvSpPr>
            <a:spLocks noGrp="1"/>
          </p:cNvSpPr>
          <p:nvPr>
            <p:ph idx="4294967295"/>
          </p:nvPr>
        </p:nvSpPr>
        <p:spPr>
          <a:xfrm>
            <a:off x="539552" y="1556792"/>
            <a:ext cx="8229600" cy="3916363"/>
          </a:xfrm>
        </p:spPr>
        <p:txBody>
          <a:bodyPr>
            <a:normAutofit fontScale="92500" lnSpcReduction="10000"/>
          </a:bodyPr>
          <a:lstStyle/>
          <a:p>
            <a:r>
              <a:rPr lang="en-GB" sz="2800" dirty="0">
                <a:latin typeface="Arial" panose="020B0604020202020204" pitchFamily="34" charset="0"/>
                <a:cs typeface="Arial" panose="020B0604020202020204" pitchFamily="34" charset="0"/>
              </a:rPr>
              <a:t>GCSE English  Language and GCSE English Literature</a:t>
            </a:r>
          </a:p>
          <a:p>
            <a:endParaRPr lang="en-GB" sz="10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GCSE Science (Double Award)</a:t>
            </a:r>
          </a:p>
          <a:p>
            <a:endParaRPr lang="en-GB" sz="10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GCSE Maths		</a:t>
            </a:r>
          </a:p>
          <a:p>
            <a:pPr marL="0" indent="0">
              <a:buNone/>
            </a:pPr>
            <a:r>
              <a:rPr lang="en-GB" sz="1000" dirty="0">
                <a:latin typeface="Arial" panose="020B0604020202020204" pitchFamily="34" charset="0"/>
                <a:cs typeface="Arial" panose="020B0604020202020204" pitchFamily="34" charset="0"/>
              </a:rPr>
              <a:t>			        	   </a:t>
            </a:r>
          </a:p>
          <a:p>
            <a:r>
              <a:rPr lang="en-GB" sz="2800" dirty="0">
                <a:latin typeface="Arial" panose="020B0604020202020204" pitchFamily="34" charset="0"/>
                <a:cs typeface="Arial" panose="020B0604020202020204" pitchFamily="34" charset="0"/>
              </a:rPr>
              <a:t>GCSE RE</a:t>
            </a:r>
          </a:p>
          <a:p>
            <a:pPr marL="0" indent="0">
              <a:buNone/>
            </a:pPr>
            <a:r>
              <a:rPr lang="en-GB" sz="1000" dirty="0">
                <a:latin typeface="Arial" panose="020B0604020202020204" pitchFamily="34" charset="0"/>
                <a:cs typeface="Arial" panose="020B0604020202020204" pitchFamily="34" charset="0"/>
              </a:rPr>
              <a:t>		     	       </a:t>
            </a:r>
          </a:p>
          <a:p>
            <a:r>
              <a:rPr lang="en-GB" sz="2800" dirty="0">
                <a:latin typeface="Arial" panose="020B0604020202020204" pitchFamily="34" charset="0"/>
                <a:cs typeface="Arial" panose="020B0604020202020204" pitchFamily="34" charset="0"/>
              </a:rPr>
              <a:t>Physical Education</a:t>
            </a:r>
          </a:p>
          <a:p>
            <a:endParaRPr lang="en-GB" sz="13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PDL – Personal Development Lessons	</a:t>
            </a:r>
            <a:r>
              <a:rPr lang="en-GB" sz="2800" dirty="0"/>
              <a:t>	       </a:t>
            </a:r>
          </a:p>
          <a:p>
            <a:endParaRPr lang="en-GB"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4832" y="1916832"/>
            <a:ext cx="7920880" cy="4401205"/>
          </a:xfrm>
          <a:prstGeom prst="rect">
            <a:avLst/>
          </a:prstGeom>
          <a:noFill/>
        </p:spPr>
        <p:txBody>
          <a:bodyPr wrap="square" rtlCol="0">
            <a:spAutoFit/>
          </a:bodyPr>
          <a:lstStyle/>
          <a:p>
            <a:pPr algn="ctr"/>
            <a:r>
              <a:rPr lang="en-GB" sz="4800" dirty="0">
                <a:latin typeface="Arial" panose="020B0604020202020204" pitchFamily="34" charset="0"/>
                <a:cs typeface="Arial" panose="020B0604020202020204" pitchFamily="34" charset="0"/>
              </a:rPr>
              <a:t>GCSE Geography</a:t>
            </a:r>
          </a:p>
          <a:p>
            <a:pPr algn="ctr"/>
            <a:endParaRPr lang="en-GB" sz="2000" dirty="0">
              <a:latin typeface="Arial" panose="020B0604020202020204" pitchFamily="34" charset="0"/>
              <a:cs typeface="Arial" panose="020B0604020202020204" pitchFamily="34" charset="0"/>
            </a:endParaRPr>
          </a:p>
          <a:p>
            <a:pPr algn="ctr"/>
            <a:r>
              <a:rPr lang="en-GB" sz="4800" dirty="0">
                <a:latin typeface="Arial" panose="020B0604020202020204" pitchFamily="34" charset="0"/>
                <a:cs typeface="Arial" panose="020B0604020202020204" pitchFamily="34" charset="0"/>
              </a:rPr>
              <a:t>	or	</a:t>
            </a:r>
          </a:p>
          <a:p>
            <a:pPr algn="ctr"/>
            <a:endParaRPr lang="en-GB" sz="2000" dirty="0">
              <a:latin typeface="Arial" panose="020B0604020202020204" pitchFamily="34" charset="0"/>
              <a:cs typeface="Arial" panose="020B0604020202020204" pitchFamily="34" charset="0"/>
            </a:endParaRPr>
          </a:p>
          <a:p>
            <a:pPr algn="ctr"/>
            <a:r>
              <a:rPr lang="en-GB" sz="4800" dirty="0">
                <a:latin typeface="Arial" panose="020B0604020202020204" pitchFamily="34" charset="0"/>
                <a:cs typeface="Arial" panose="020B0604020202020204" pitchFamily="34" charset="0"/>
              </a:rPr>
              <a:t>GCSE History</a:t>
            </a:r>
          </a:p>
          <a:p>
            <a:pPr algn="ctr"/>
            <a:endParaRPr lang="en-GB" sz="3200" dirty="0">
              <a:latin typeface="Comic Sans MS" pitchFamily="66" charset="0"/>
            </a:endParaRPr>
          </a:p>
          <a:p>
            <a:pPr algn="ctr"/>
            <a:endParaRPr lang="en-GB" sz="3200" dirty="0">
              <a:latin typeface="Comic Sans MS" pitchFamily="66" charset="0"/>
            </a:endParaRPr>
          </a:p>
          <a:p>
            <a:pPr algn="ctr"/>
            <a:endParaRPr lang="en-GB" sz="3200" dirty="0">
              <a:latin typeface="Comic Sans MS" pitchFamily="66" charset="0"/>
            </a:endParaRPr>
          </a:p>
        </p:txBody>
      </p:sp>
      <p:sp>
        <p:nvSpPr>
          <p:cNvPr id="3" name="Title 1"/>
          <p:cNvSpPr txBox="1">
            <a:spLocks/>
          </p:cNvSpPr>
          <p:nvPr/>
        </p:nvSpPr>
        <p:spPr>
          <a:xfrm>
            <a:off x="457200" y="274638"/>
            <a:ext cx="8229600" cy="1143000"/>
          </a:xfrm>
          <a:prstGeom prst="rect">
            <a:avLst/>
          </a:prstGeom>
        </p:spPr>
        <p:txBody>
          <a:bodyPr/>
          <a:lstStyle>
            <a:lvl1pPr algn="ctr" rtl="0" eaLnBrk="1" fontAlgn="base" hangingPunct="1">
              <a:spcBef>
                <a:spcPct val="0"/>
              </a:spcBef>
              <a:spcAft>
                <a:spcPct val="0"/>
              </a:spcAft>
              <a:defRPr sz="5200" b="1">
                <a:solidFill>
                  <a:schemeClr val="tx2"/>
                </a:solidFill>
                <a:latin typeface="Caudex" panose="02040502050505030304" pitchFamily="18" charset="2"/>
                <a:ea typeface="+mj-ea"/>
                <a:cs typeface="+mj-cs"/>
              </a:defRPr>
            </a:lvl1pPr>
            <a:lvl2pPr algn="ctr" rtl="0" eaLnBrk="1" fontAlgn="base" hangingPunct="1">
              <a:spcBef>
                <a:spcPct val="0"/>
              </a:spcBef>
              <a:spcAft>
                <a:spcPct val="0"/>
              </a:spcAft>
              <a:defRPr sz="4800" b="1">
                <a:solidFill>
                  <a:schemeClr val="tx2"/>
                </a:solidFill>
                <a:latin typeface="Calibri" pitchFamily="34" charset="0"/>
              </a:defRPr>
            </a:lvl2pPr>
            <a:lvl3pPr algn="ctr" rtl="0" eaLnBrk="1" fontAlgn="base" hangingPunct="1">
              <a:spcBef>
                <a:spcPct val="0"/>
              </a:spcBef>
              <a:spcAft>
                <a:spcPct val="0"/>
              </a:spcAft>
              <a:defRPr sz="4800" b="1">
                <a:solidFill>
                  <a:schemeClr val="tx2"/>
                </a:solidFill>
                <a:latin typeface="Calibri" pitchFamily="34" charset="0"/>
              </a:defRPr>
            </a:lvl3pPr>
            <a:lvl4pPr algn="ctr" rtl="0" eaLnBrk="1" fontAlgn="base" hangingPunct="1">
              <a:spcBef>
                <a:spcPct val="0"/>
              </a:spcBef>
              <a:spcAft>
                <a:spcPct val="0"/>
              </a:spcAft>
              <a:defRPr sz="4800" b="1">
                <a:solidFill>
                  <a:schemeClr val="tx2"/>
                </a:solidFill>
                <a:latin typeface="Calibri" pitchFamily="34" charset="0"/>
              </a:defRPr>
            </a:lvl4pPr>
            <a:lvl5pPr algn="ctr" rtl="0" eaLnBrk="1" fontAlgn="base" hangingPunct="1">
              <a:spcBef>
                <a:spcPct val="0"/>
              </a:spcBef>
              <a:spcAft>
                <a:spcPct val="0"/>
              </a:spcAft>
              <a:defRPr sz="4800" b="1">
                <a:solidFill>
                  <a:schemeClr val="tx2"/>
                </a:solidFill>
                <a:latin typeface="Calibri" pitchFamily="34" charset="0"/>
              </a:defRPr>
            </a:lvl5pPr>
            <a:lvl6pPr marL="457200" algn="ctr" rtl="0" eaLnBrk="1" fontAlgn="base" hangingPunct="1">
              <a:spcBef>
                <a:spcPct val="0"/>
              </a:spcBef>
              <a:spcAft>
                <a:spcPct val="0"/>
              </a:spcAft>
              <a:defRPr sz="4800" b="1">
                <a:solidFill>
                  <a:schemeClr val="tx2"/>
                </a:solidFill>
                <a:latin typeface="Calibri" pitchFamily="34" charset="0"/>
              </a:defRPr>
            </a:lvl6pPr>
            <a:lvl7pPr marL="914400" algn="ctr" rtl="0" eaLnBrk="1" fontAlgn="base" hangingPunct="1">
              <a:spcBef>
                <a:spcPct val="0"/>
              </a:spcBef>
              <a:spcAft>
                <a:spcPct val="0"/>
              </a:spcAft>
              <a:defRPr sz="4800" b="1">
                <a:solidFill>
                  <a:schemeClr val="tx2"/>
                </a:solidFill>
                <a:latin typeface="Calibri" pitchFamily="34" charset="0"/>
              </a:defRPr>
            </a:lvl7pPr>
            <a:lvl8pPr marL="1371600" algn="ctr" rtl="0" eaLnBrk="1" fontAlgn="base" hangingPunct="1">
              <a:spcBef>
                <a:spcPct val="0"/>
              </a:spcBef>
              <a:spcAft>
                <a:spcPct val="0"/>
              </a:spcAft>
              <a:defRPr sz="4800" b="1">
                <a:solidFill>
                  <a:schemeClr val="tx2"/>
                </a:solidFill>
                <a:latin typeface="Calibri" pitchFamily="34" charset="0"/>
              </a:defRPr>
            </a:lvl8pPr>
            <a:lvl9pPr marL="1828800" algn="ctr" rtl="0" eaLnBrk="1" fontAlgn="base" hangingPunct="1">
              <a:spcBef>
                <a:spcPct val="0"/>
              </a:spcBef>
              <a:spcAft>
                <a:spcPct val="0"/>
              </a:spcAft>
              <a:defRPr sz="4800" b="1">
                <a:solidFill>
                  <a:schemeClr val="tx2"/>
                </a:solidFill>
                <a:latin typeface="Calibri" pitchFamily="34" charset="0"/>
              </a:defRPr>
            </a:lvl9pPr>
          </a:lstStyle>
          <a:p>
            <a:r>
              <a:rPr lang="en-GB" sz="4800" dirty="0">
                <a:latin typeface="Arial" panose="020B0604020202020204" pitchFamily="34" charset="0"/>
                <a:cs typeface="Arial" panose="020B0604020202020204" pitchFamily="34" charset="0"/>
              </a:rPr>
              <a:t>Curriculum Choice A</a:t>
            </a:r>
          </a:p>
        </p:txBody>
      </p:sp>
    </p:spTree>
    <p:extLst>
      <p:ext uri="{BB962C8B-B14F-4D97-AF65-F5344CB8AC3E}">
        <p14:creationId xmlns:p14="http://schemas.microsoft.com/office/powerpoint/2010/main" val="312570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en-GB" sz="4800" dirty="0">
                <a:latin typeface="Arial" panose="020B0604020202020204" pitchFamily="34" charset="0"/>
                <a:cs typeface="Arial" panose="020B0604020202020204" pitchFamily="34" charset="0"/>
              </a:rPr>
              <a:t>Curriculum Choice B, C and Reserve</a:t>
            </a:r>
            <a:br>
              <a:rPr lang="en-GB" sz="4800" dirty="0">
                <a:latin typeface="Calibri" pitchFamily="34" charset="0"/>
              </a:rPr>
            </a:br>
            <a:endParaRPr lang="en-GB" sz="4800" dirty="0">
              <a:latin typeface="Calibri" pitchFamily="34" charset="0"/>
            </a:endParaRPr>
          </a:p>
        </p:txBody>
      </p:sp>
      <p:sp>
        <p:nvSpPr>
          <p:cNvPr id="4" name="Rectangle 3"/>
          <p:cNvSpPr/>
          <p:nvPr/>
        </p:nvSpPr>
        <p:spPr>
          <a:xfrm>
            <a:off x="10344" y="1556792"/>
            <a:ext cx="4572000" cy="4154984"/>
          </a:xfrm>
          <a:prstGeom prst="rect">
            <a:avLst/>
          </a:prstGeom>
        </p:spPr>
        <p:txBody>
          <a:bodyPr>
            <a:spAutoFit/>
          </a:bodyPr>
          <a:lstStyle/>
          <a:p>
            <a:r>
              <a:rPr lang="en-GB" dirty="0"/>
              <a:t>GCSE Art</a:t>
            </a:r>
            <a:br>
              <a:rPr lang="en-GB" dirty="0"/>
            </a:br>
            <a:r>
              <a:rPr lang="en-GB" dirty="0"/>
              <a:t>GCSE Business Studies</a:t>
            </a:r>
            <a:br>
              <a:rPr lang="en-GB" dirty="0"/>
            </a:br>
            <a:r>
              <a:rPr lang="en-GB" dirty="0"/>
              <a:t>GCSE Computer Science</a:t>
            </a:r>
            <a:br>
              <a:rPr lang="en-GB" dirty="0"/>
            </a:br>
            <a:r>
              <a:rPr lang="en-GB" dirty="0"/>
              <a:t>GCSE Dance</a:t>
            </a:r>
            <a:br>
              <a:rPr lang="en-GB" dirty="0"/>
            </a:br>
            <a:r>
              <a:rPr lang="en-GB" dirty="0"/>
              <a:t>GCSE French</a:t>
            </a:r>
            <a:br>
              <a:rPr lang="en-GB" dirty="0"/>
            </a:br>
            <a:r>
              <a:rPr lang="en-GB" dirty="0"/>
              <a:t>GCSE Food and Nutrition</a:t>
            </a:r>
            <a:br>
              <a:rPr lang="en-GB" dirty="0"/>
            </a:br>
            <a:r>
              <a:rPr lang="en-GB" dirty="0"/>
              <a:t>GCSE Geography</a:t>
            </a:r>
          </a:p>
          <a:p>
            <a:r>
              <a:rPr lang="en-GB" dirty="0"/>
              <a:t>GCSE History</a:t>
            </a:r>
          </a:p>
          <a:p>
            <a:r>
              <a:rPr lang="en-GB" dirty="0"/>
              <a:t>GCSE Photography</a:t>
            </a:r>
          </a:p>
          <a:p>
            <a:r>
              <a:rPr lang="en-GB" dirty="0"/>
              <a:t>GCSE Product Design</a:t>
            </a:r>
            <a:br>
              <a:rPr lang="en-GB" dirty="0"/>
            </a:br>
            <a:r>
              <a:rPr lang="en-GB" dirty="0"/>
              <a:t>GCSE Spanish</a:t>
            </a:r>
          </a:p>
        </p:txBody>
      </p:sp>
      <p:sp>
        <p:nvSpPr>
          <p:cNvPr id="5" name="Rectangle 4"/>
          <p:cNvSpPr/>
          <p:nvPr/>
        </p:nvSpPr>
        <p:spPr>
          <a:xfrm>
            <a:off x="4346208" y="1556792"/>
            <a:ext cx="4572000" cy="4154984"/>
          </a:xfrm>
          <a:prstGeom prst="rect">
            <a:avLst/>
          </a:prstGeom>
        </p:spPr>
        <p:txBody>
          <a:bodyPr>
            <a:spAutoFit/>
          </a:bodyPr>
          <a:lstStyle/>
          <a:p>
            <a:r>
              <a:rPr lang="en-GB" dirty="0"/>
              <a:t>BTEC Music</a:t>
            </a:r>
            <a:br>
              <a:rPr lang="en-GB" dirty="0"/>
            </a:br>
            <a:r>
              <a:rPr lang="en-GB" dirty="0"/>
              <a:t>Child Development Award</a:t>
            </a:r>
            <a:br>
              <a:rPr lang="en-GB" dirty="0"/>
            </a:br>
            <a:r>
              <a:rPr lang="en-GB" dirty="0"/>
              <a:t>Creative </a:t>
            </a:r>
            <a:r>
              <a:rPr lang="en-GB" dirty="0" err="1"/>
              <a:t>i</a:t>
            </a:r>
            <a:r>
              <a:rPr lang="en-GB" dirty="0"/>
              <a:t>-Media Award</a:t>
            </a:r>
            <a:br>
              <a:rPr lang="en-GB" dirty="0"/>
            </a:br>
            <a:r>
              <a:rPr lang="en-GB" dirty="0"/>
              <a:t>Drama/Performing Arts Award</a:t>
            </a:r>
          </a:p>
          <a:p>
            <a:r>
              <a:rPr lang="en-GB"/>
              <a:t>Engineering Award</a:t>
            </a:r>
            <a:br>
              <a:rPr lang="en-GB" dirty="0"/>
            </a:br>
            <a:r>
              <a:rPr lang="en-GB" dirty="0"/>
              <a:t>Enterprise and Marketing Award</a:t>
            </a:r>
            <a:br>
              <a:rPr lang="en-GB" dirty="0"/>
            </a:br>
            <a:r>
              <a:rPr lang="en-GB" dirty="0"/>
              <a:t>Further Maths</a:t>
            </a:r>
          </a:p>
          <a:p>
            <a:r>
              <a:rPr lang="en-GB" dirty="0"/>
              <a:t>Further Science</a:t>
            </a:r>
            <a:br>
              <a:rPr lang="en-GB" dirty="0"/>
            </a:br>
            <a:r>
              <a:rPr lang="en-GB" dirty="0"/>
              <a:t>Health &amp; Social Care Award</a:t>
            </a:r>
            <a:br>
              <a:rPr lang="en-GB" dirty="0"/>
            </a:br>
            <a:r>
              <a:rPr lang="en-GB" dirty="0"/>
              <a:t>IT Award</a:t>
            </a:r>
            <a:br>
              <a:rPr lang="en-GB" dirty="0"/>
            </a:br>
            <a:r>
              <a:rPr lang="en-GB" dirty="0"/>
              <a:t>PE/Sport Award</a:t>
            </a:r>
          </a:p>
        </p:txBody>
      </p:sp>
    </p:spTree>
    <p:extLst>
      <p:ext uri="{BB962C8B-B14F-4D97-AF65-F5344CB8AC3E}">
        <p14:creationId xmlns:p14="http://schemas.microsoft.com/office/powerpoint/2010/main" val="296402870"/>
      </p:ext>
    </p:extLst>
  </p:cSld>
  <p:clrMapOvr>
    <a:masterClrMapping/>
  </p:clrMapOvr>
</p:sld>
</file>

<file path=ppt/theme/theme1.xml><?xml version="1.0" encoding="utf-8"?>
<a:theme xmlns:a="http://schemas.openxmlformats.org/drawingml/2006/main" name="Byrchall 2010 options evening">
  <a:themeElements>
    <a:clrScheme name="6_Byrchall Presentation Template 1">
      <a:dk1>
        <a:srgbClr val="C00000"/>
      </a:dk1>
      <a:lt1>
        <a:srgbClr val="FFFFFF"/>
      </a:lt1>
      <a:dk2>
        <a:srgbClr val="FFFFFF"/>
      </a:dk2>
      <a:lt2>
        <a:srgbClr val="FFFFFF"/>
      </a:lt2>
      <a:accent1>
        <a:srgbClr val="D34817"/>
      </a:accent1>
      <a:accent2>
        <a:srgbClr val="9B2D1F"/>
      </a:accent2>
      <a:accent3>
        <a:srgbClr val="FFFFFF"/>
      </a:accent3>
      <a:accent4>
        <a:srgbClr val="A40000"/>
      </a:accent4>
      <a:accent5>
        <a:srgbClr val="E6B1AB"/>
      </a:accent5>
      <a:accent6>
        <a:srgbClr val="8C281B"/>
      </a:accent6>
      <a:hlink>
        <a:srgbClr val="CC9900"/>
      </a:hlink>
      <a:folHlink>
        <a:srgbClr val="96A9A9"/>
      </a:folHlink>
    </a:clrScheme>
    <a:fontScheme name="6_Byrchall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6_Byrchall Presentation Template 1">
        <a:dk1>
          <a:srgbClr val="C00000"/>
        </a:dk1>
        <a:lt1>
          <a:srgbClr val="FFFFFF"/>
        </a:lt1>
        <a:dk2>
          <a:srgbClr val="FFFFFF"/>
        </a:dk2>
        <a:lt2>
          <a:srgbClr val="FFFFFF"/>
        </a:lt2>
        <a:accent1>
          <a:srgbClr val="D34817"/>
        </a:accent1>
        <a:accent2>
          <a:srgbClr val="9B2D1F"/>
        </a:accent2>
        <a:accent3>
          <a:srgbClr val="FFFFFF"/>
        </a:accent3>
        <a:accent4>
          <a:srgbClr val="A4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yrchall Presentation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4_Byrchall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4_Byrchall Presentation Template 1">
        <a:dk1>
          <a:srgbClr val="C00000"/>
        </a:dk1>
        <a:lt1>
          <a:srgbClr val="FFFFFF"/>
        </a:lt1>
        <a:dk2>
          <a:srgbClr val="FFFFFF"/>
        </a:dk2>
        <a:lt2>
          <a:srgbClr val="FFFFFF"/>
        </a:lt2>
        <a:accent1>
          <a:srgbClr val="D34817"/>
        </a:accent1>
        <a:accent2>
          <a:srgbClr val="9B2D1F"/>
        </a:accent2>
        <a:accent3>
          <a:srgbClr val="FFFFFF"/>
        </a:accent3>
        <a:accent4>
          <a:srgbClr val="A4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yrchall Presentation Template">
  <a:themeElements>
    <a:clrScheme name="5_Byrchall Presentation Template 1">
      <a:dk1>
        <a:srgbClr val="C00000"/>
      </a:dk1>
      <a:lt1>
        <a:srgbClr val="FFFFFF"/>
      </a:lt1>
      <a:dk2>
        <a:srgbClr val="FFFFFF"/>
      </a:dk2>
      <a:lt2>
        <a:srgbClr val="FFFFFF"/>
      </a:lt2>
      <a:accent1>
        <a:srgbClr val="D34817"/>
      </a:accent1>
      <a:accent2>
        <a:srgbClr val="9B2D1F"/>
      </a:accent2>
      <a:accent3>
        <a:srgbClr val="FFFFFF"/>
      </a:accent3>
      <a:accent4>
        <a:srgbClr val="A40000"/>
      </a:accent4>
      <a:accent5>
        <a:srgbClr val="E6B1AB"/>
      </a:accent5>
      <a:accent6>
        <a:srgbClr val="8C281B"/>
      </a:accent6>
      <a:hlink>
        <a:srgbClr val="CC9900"/>
      </a:hlink>
      <a:folHlink>
        <a:srgbClr val="96A9A9"/>
      </a:folHlink>
    </a:clrScheme>
    <a:fontScheme name="5_Byrchall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5_Byrchall Presentation Template 1">
        <a:dk1>
          <a:srgbClr val="C00000"/>
        </a:dk1>
        <a:lt1>
          <a:srgbClr val="FFFFFF"/>
        </a:lt1>
        <a:dk2>
          <a:srgbClr val="FFFFFF"/>
        </a:dk2>
        <a:lt2>
          <a:srgbClr val="FFFFFF"/>
        </a:lt2>
        <a:accent1>
          <a:srgbClr val="D34817"/>
        </a:accent1>
        <a:accent2>
          <a:srgbClr val="9B2D1F"/>
        </a:accent2>
        <a:accent3>
          <a:srgbClr val="FFFFFF"/>
        </a:accent3>
        <a:accent4>
          <a:srgbClr val="A4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yrchall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1EAEC0A67BED4187BF8109C6C47ADD" ma:contentTypeVersion="15" ma:contentTypeDescription="Create a new document." ma:contentTypeScope="" ma:versionID="027810e125a1cb5a25dc2249265cdfac">
  <xsd:schema xmlns:xsd="http://www.w3.org/2001/XMLSchema" xmlns:xs="http://www.w3.org/2001/XMLSchema" xmlns:p="http://schemas.microsoft.com/office/2006/metadata/properties" xmlns:ns3="addd82bf-15ee-4ec9-8280-b054c8781498" xmlns:ns4="e3d084bf-0621-4e7b-bd0a-3600d02c769d" targetNamespace="http://schemas.microsoft.com/office/2006/metadata/properties" ma:root="true" ma:fieldsID="0f136ebcf9ef55aa81852ac69291c142" ns3:_="" ns4:_="">
    <xsd:import namespace="addd82bf-15ee-4ec9-8280-b054c8781498"/>
    <xsd:import namespace="e3d084bf-0621-4e7b-bd0a-3600d02c769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dd82bf-15ee-4ec9-8280-b054c87814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084bf-0621-4e7b-bd0a-3600d02c769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3d084bf-0621-4e7b-bd0a-3600d02c769d" xsi:nil="true"/>
  </documentManagement>
</p:properties>
</file>

<file path=customXml/itemProps1.xml><?xml version="1.0" encoding="utf-8"?>
<ds:datastoreItem xmlns:ds="http://schemas.openxmlformats.org/officeDocument/2006/customXml" ds:itemID="{0AD69C77-E34F-470F-9F97-F26C3277D243}">
  <ds:schemaRefs>
    <ds:schemaRef ds:uri="http://schemas.microsoft.com/sharepoint/v3/contenttype/forms"/>
  </ds:schemaRefs>
</ds:datastoreItem>
</file>

<file path=customXml/itemProps2.xml><?xml version="1.0" encoding="utf-8"?>
<ds:datastoreItem xmlns:ds="http://schemas.openxmlformats.org/officeDocument/2006/customXml" ds:itemID="{FEEE102A-525A-44E5-80AE-214C9341A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dd82bf-15ee-4ec9-8280-b054c8781498"/>
    <ds:schemaRef ds:uri="e3d084bf-0621-4e7b-bd0a-3600d02c76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72B090-E176-4C32-A479-5DAF1D1DF193}">
  <ds:schemaRefs>
    <ds:schemaRef ds:uri="e3d084bf-0621-4e7b-bd0a-3600d02c769d"/>
    <ds:schemaRef ds:uri="http://schemas.openxmlformats.org/package/2006/metadata/core-properties"/>
    <ds:schemaRef ds:uri="http://purl.org/dc/elements/1.1/"/>
    <ds:schemaRef ds:uri="http://schemas.microsoft.com/office/infopath/2007/PartnerControls"/>
    <ds:schemaRef ds:uri="http://purl.org/dc/terms/"/>
    <ds:schemaRef ds:uri="http://schemas.microsoft.com/office/2006/documentManagement/types"/>
    <ds:schemaRef ds:uri="addd82bf-15ee-4ec9-8280-b054c8781498"/>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Byrchall 2010 options evening</Template>
  <TotalTime>2146</TotalTime>
  <Words>1330</Words>
  <Application>Microsoft Office PowerPoint</Application>
  <PresentationFormat>On-screen Show (4:3)</PresentationFormat>
  <Paragraphs>127</Paragraphs>
  <Slides>15</Slides>
  <Notes>10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vt:i4>
      </vt:variant>
    </vt:vector>
  </HeadingPairs>
  <TitlesOfParts>
    <vt:vector size="26" baseType="lpstr">
      <vt:lpstr>Comic Sans MS</vt:lpstr>
      <vt:lpstr>Lemon/Milk light</vt:lpstr>
      <vt:lpstr>Calibri</vt:lpstr>
      <vt:lpstr>Caudex</vt:lpstr>
      <vt:lpstr>Arial</vt:lpstr>
      <vt:lpstr>Times New Roman</vt:lpstr>
      <vt:lpstr>Tw Cen MT</vt:lpstr>
      <vt:lpstr>Byrchall 2010 options evening</vt:lpstr>
      <vt:lpstr>4_Byrchall Presentation Template</vt:lpstr>
      <vt:lpstr>5_Byrchall Presentation Template</vt:lpstr>
      <vt:lpstr>Byrchall Template</vt:lpstr>
      <vt:lpstr>Curriculum Choices 2024-2026</vt:lpstr>
      <vt:lpstr>Aims</vt:lpstr>
      <vt:lpstr>Key Features</vt:lpstr>
      <vt:lpstr>Choices</vt:lpstr>
      <vt:lpstr>How to Choose</vt:lpstr>
      <vt:lpstr>GCSEs and Technical/Vocational Qualifications</vt:lpstr>
      <vt:lpstr>Core Curriculum</vt:lpstr>
      <vt:lpstr>PowerPoint Presentation</vt:lpstr>
      <vt:lpstr>Curriculum Choice B, C and Reserve </vt:lpstr>
      <vt:lpstr>Pathways</vt:lpstr>
      <vt:lpstr>Pathways</vt:lpstr>
      <vt:lpstr>Pathways</vt:lpstr>
      <vt:lpstr> Support</vt:lpstr>
      <vt:lpstr>Help and Advice</vt:lpstr>
      <vt:lpstr>Key Dates</vt:lpstr>
    </vt:vector>
  </TitlesOfParts>
  <Company>BHS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afinch</dc:creator>
  <cp:lastModifiedBy>C Eccles</cp:lastModifiedBy>
  <cp:revision>128</cp:revision>
  <cp:lastPrinted>2017-02-01T13:21:14Z</cp:lastPrinted>
  <dcterms:created xsi:type="dcterms:W3CDTF">2010-01-19T16:43:11Z</dcterms:created>
  <dcterms:modified xsi:type="dcterms:W3CDTF">2024-01-11T16:17:05Z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0x010100D81EAEC0A67BED4187BF8109C6C47ADD</vt:lpwstr>
  </property>
</Properties>
</file>