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7" r:id="rId2"/>
    <p:sldMasterId id="2147483705" r:id="rId3"/>
  </p:sldMasterIdLst>
  <p:sldIdLst>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5" autoAdjust="0"/>
    <p:restoredTop sz="94660"/>
  </p:normalViewPr>
  <p:slideViewPr>
    <p:cSldViewPr snapToGrid="0">
      <p:cViewPr varScale="1">
        <p:scale>
          <a:sx n="110" d="100"/>
          <a:sy n="110" d="100"/>
        </p:scale>
        <p:origin x="4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905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001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415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60026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95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0175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5774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7446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8441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2834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dirty="0"/>
              <a:t>1/24/2022</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6D22F896-40B5-4ADD-8801-0D06FADFA095}" type="slidenum">
              <a:rPr lang="en-US" dirty="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783" y="43971"/>
            <a:ext cx="2020862" cy="1203435"/>
          </a:xfrm>
          <a:prstGeom prst="rect">
            <a:avLst/>
          </a:prstGeom>
        </p:spPr>
      </p:pic>
    </p:spTree>
    <p:extLst>
      <p:ext uri="{BB962C8B-B14F-4D97-AF65-F5344CB8AC3E}">
        <p14:creationId xmlns:p14="http://schemas.microsoft.com/office/powerpoint/2010/main" val="315547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1802922" y="144065"/>
            <a:ext cx="7177176" cy="1003248"/>
          </a:xfrm>
        </p:spPr>
        <p:txBody>
          <a:bodyPr/>
          <a:lstStyle>
            <a:lvl1pPr algn="r">
              <a:defRPr/>
            </a:lvl1pPr>
          </a:lstStyle>
          <a:p>
            <a:r>
              <a:rPr lang="en-US" dirty="0"/>
              <a:t>Click to edit Master title style</a:t>
            </a:r>
          </a:p>
        </p:txBody>
      </p:sp>
      <p:sp>
        <p:nvSpPr>
          <p:cNvPr id="48" name="Content Placeholder 2"/>
          <p:cNvSpPr>
            <a:spLocks noGrp="1"/>
          </p:cNvSpPr>
          <p:nvPr>
            <p:ph idx="1"/>
          </p:nvPr>
        </p:nvSpPr>
        <p:spPr>
          <a:xfrm>
            <a:off x="871268" y="1300581"/>
            <a:ext cx="7746521" cy="51951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783" y="43971"/>
            <a:ext cx="2020862" cy="1203435"/>
          </a:xfrm>
          <a:prstGeom prst="rect">
            <a:avLst/>
          </a:prstGeom>
        </p:spPr>
      </p:pic>
    </p:spTree>
    <p:extLst>
      <p:ext uri="{BB962C8B-B14F-4D97-AF65-F5344CB8AC3E}">
        <p14:creationId xmlns:p14="http://schemas.microsoft.com/office/powerpoint/2010/main" val="1447295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19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19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1618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352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4616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6965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4117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1629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5368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71039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3166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3497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3287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604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1554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5169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0190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dirty="0"/>
              <a:t>1/24/2022</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6D22F896-40B5-4ADD-8801-0D06FADFA095}" type="slidenum">
              <a:rPr lang="en-US" dirty="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783" y="43971"/>
            <a:ext cx="2020862" cy="1203435"/>
          </a:xfrm>
          <a:prstGeom prst="rect">
            <a:avLst/>
          </a:prstGeom>
        </p:spPr>
      </p:pic>
    </p:spTree>
    <p:extLst>
      <p:ext uri="{BB962C8B-B14F-4D97-AF65-F5344CB8AC3E}">
        <p14:creationId xmlns:p14="http://schemas.microsoft.com/office/powerpoint/2010/main" val="2690908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8864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5130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762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9450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8127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6443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0040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0463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852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8358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90173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4514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2730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290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4293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7692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651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107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49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184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251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75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1/24/2022</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789706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1/24/2022</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035073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1/24/2022</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543755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50.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6.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36.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I study?</a:t>
            </a:r>
          </a:p>
        </p:txBody>
      </p:sp>
      <p:sp>
        <p:nvSpPr>
          <p:cNvPr id="3" name="Content Placeholder 2"/>
          <p:cNvSpPr>
            <a:spLocks noGrp="1"/>
          </p:cNvSpPr>
          <p:nvPr>
            <p:ph idx="1"/>
          </p:nvPr>
        </p:nvSpPr>
        <p:spPr/>
        <p:txBody>
          <a:bodyPr>
            <a:normAutofit fontScale="70000" lnSpcReduction="20000"/>
          </a:bodyPr>
          <a:lstStyle/>
          <a:p>
            <a:pPr marL="0" indent="0">
              <a:buNone/>
            </a:pPr>
            <a:r>
              <a:rPr lang="en-GB" dirty="0"/>
              <a:t>The Computing Department offers three GCSE-level courses for you to study.</a:t>
            </a:r>
          </a:p>
          <a:p>
            <a:endParaRPr lang="en-GB" dirty="0"/>
          </a:p>
          <a:p>
            <a:r>
              <a:rPr lang="en-GB" dirty="0"/>
              <a:t>GCSE Computer Science</a:t>
            </a:r>
          </a:p>
          <a:p>
            <a:r>
              <a:rPr lang="en-GB" dirty="0"/>
              <a:t>Cambridge National in Creative iMedia</a:t>
            </a:r>
          </a:p>
          <a:p>
            <a:r>
              <a:rPr lang="en-GB" dirty="0"/>
              <a:t>Cambridge National in Information Technology</a:t>
            </a:r>
          </a:p>
          <a:p>
            <a:endParaRPr lang="en-GB" dirty="0"/>
          </a:p>
          <a:p>
            <a:pPr marL="0" indent="0">
              <a:buNone/>
            </a:pPr>
            <a:r>
              <a:rPr lang="en-GB" dirty="0"/>
              <a:t>In this presentation we’ll look at each one, discussing</a:t>
            </a:r>
          </a:p>
          <a:p>
            <a:pPr lvl="1"/>
            <a:r>
              <a:rPr lang="en-GB" dirty="0"/>
              <a:t>What skills you will learn</a:t>
            </a:r>
          </a:p>
          <a:p>
            <a:pPr lvl="1"/>
            <a:r>
              <a:rPr lang="en-GB" dirty="0"/>
              <a:t>Where the qualification could take you</a:t>
            </a:r>
          </a:p>
          <a:p>
            <a:pPr lvl="1"/>
            <a:r>
              <a:rPr lang="en-GB" dirty="0"/>
              <a:t>What you may want to consider before you choose the option</a:t>
            </a:r>
          </a:p>
          <a:p>
            <a:endParaRPr lang="en-GB" dirty="0"/>
          </a:p>
          <a:p>
            <a:endParaRPr lang="en-GB" dirty="0"/>
          </a:p>
        </p:txBody>
      </p:sp>
    </p:spTree>
    <p:extLst>
      <p:ext uri="{BB962C8B-B14F-4D97-AF65-F5344CB8AC3E}">
        <p14:creationId xmlns:p14="http://schemas.microsoft.com/office/powerpoint/2010/main" val="139152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R094 Project</a:t>
            </a:r>
          </a:p>
        </p:txBody>
      </p:sp>
      <p:sp>
        <p:nvSpPr>
          <p:cNvPr id="3" name="Content Placeholder 2"/>
          <p:cNvSpPr>
            <a:spLocks noGrp="1"/>
          </p:cNvSpPr>
          <p:nvPr>
            <p:ph idx="1"/>
          </p:nvPr>
        </p:nvSpPr>
        <p:spPr>
          <a:xfrm>
            <a:off x="871268" y="1300581"/>
            <a:ext cx="7593463" cy="5195110"/>
          </a:xfrm>
        </p:spPr>
        <p:txBody>
          <a:bodyPr>
            <a:normAutofit lnSpcReduction="10000"/>
          </a:bodyPr>
          <a:lstStyle/>
          <a:p>
            <a:r>
              <a:rPr lang="en-GB" dirty="0"/>
              <a:t>Visual Identity is about what we think when we see a certain company’s logo, font choices, colour schemes etc.</a:t>
            </a:r>
          </a:p>
          <a:p>
            <a:endParaRPr lang="en-GB" dirty="0"/>
          </a:p>
          <a:p>
            <a:r>
              <a:rPr lang="en-GB" dirty="0"/>
              <a:t>Here we will learn about</a:t>
            </a:r>
          </a:p>
          <a:p>
            <a:pPr lvl="1"/>
            <a:r>
              <a:rPr lang="en-GB" dirty="0"/>
              <a:t>Researching and developing visual identity</a:t>
            </a:r>
          </a:p>
          <a:p>
            <a:pPr lvl="1"/>
            <a:r>
              <a:rPr lang="en-GB" dirty="0"/>
              <a:t>Planning digital graphics for products</a:t>
            </a:r>
          </a:p>
          <a:p>
            <a:pPr lvl="1"/>
            <a:r>
              <a:rPr lang="en-GB" dirty="0"/>
              <a:t>Creating visual identity and digital graphics</a:t>
            </a:r>
          </a:p>
          <a:p>
            <a:pPr lvl="1"/>
            <a:endParaRPr lang="en-GB" dirty="0"/>
          </a:p>
          <a:p>
            <a:r>
              <a:rPr lang="en-GB" dirty="0"/>
              <a:t>As you can see, this is not just about using Photoshop – there will be a lot of research, planning and written work involved to show our understanding. </a:t>
            </a:r>
          </a:p>
        </p:txBody>
      </p:sp>
      <p:grpSp>
        <p:nvGrpSpPr>
          <p:cNvPr id="10" name="Group 9"/>
          <p:cNvGrpSpPr/>
          <p:nvPr/>
        </p:nvGrpSpPr>
        <p:grpSpPr>
          <a:xfrm>
            <a:off x="6453356" y="2924207"/>
            <a:ext cx="2191435" cy="1502956"/>
            <a:chOff x="6479482" y="2723910"/>
            <a:chExt cx="2191435" cy="1502956"/>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482" y="2723911"/>
              <a:ext cx="650017" cy="650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00" y="2723910"/>
              <a:ext cx="650017" cy="65001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9482" y="3527196"/>
              <a:ext cx="664029" cy="66402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0191" y="2723910"/>
              <a:ext cx="650017" cy="65001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9542" y="3569405"/>
              <a:ext cx="657461" cy="65746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4921" y="3525229"/>
              <a:ext cx="665996" cy="665996"/>
            </a:xfrm>
            <a:prstGeom prst="rect">
              <a:avLst/>
            </a:prstGeom>
          </p:spPr>
        </p:pic>
      </p:grpSp>
    </p:spTree>
    <p:extLst>
      <p:ext uri="{BB962C8B-B14F-4D97-AF65-F5344CB8AC3E}">
        <p14:creationId xmlns:p14="http://schemas.microsoft.com/office/powerpoint/2010/main" val="239130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R095 Characters and Comics</a:t>
            </a:r>
          </a:p>
        </p:txBody>
      </p:sp>
      <p:sp>
        <p:nvSpPr>
          <p:cNvPr id="3" name="Content Placeholder 2"/>
          <p:cNvSpPr>
            <a:spLocks noGrp="1"/>
          </p:cNvSpPr>
          <p:nvPr>
            <p:ph idx="1"/>
          </p:nvPr>
        </p:nvSpPr>
        <p:spPr/>
        <p:txBody>
          <a:bodyPr>
            <a:normAutofit lnSpcReduction="10000"/>
          </a:bodyPr>
          <a:lstStyle/>
          <a:p>
            <a:r>
              <a:rPr lang="en-GB" dirty="0"/>
              <a:t>One thing multimedia is used for is storytelling. In this unit we can study characters and the comics they appear in.</a:t>
            </a:r>
          </a:p>
          <a:p>
            <a:endParaRPr lang="en-GB" dirty="0"/>
          </a:p>
          <a:p>
            <a:r>
              <a:rPr lang="en-GB" dirty="0"/>
              <a:t>In this unit we will learn about:</a:t>
            </a:r>
          </a:p>
          <a:p>
            <a:pPr lvl="1"/>
            <a:r>
              <a:rPr lang="en-GB" dirty="0"/>
              <a:t>Researching and planning characters and comics</a:t>
            </a:r>
          </a:p>
          <a:p>
            <a:pPr lvl="2"/>
            <a:r>
              <a:rPr lang="en-GB" dirty="0"/>
              <a:t>Designing a character</a:t>
            </a:r>
          </a:p>
          <a:p>
            <a:pPr lvl="2"/>
            <a:r>
              <a:rPr lang="en-GB" dirty="0"/>
              <a:t>Thinking of and planning a story</a:t>
            </a:r>
          </a:p>
          <a:p>
            <a:pPr lvl="1"/>
            <a:r>
              <a:rPr lang="en-GB" dirty="0"/>
              <a:t>Creating characters and comics</a:t>
            </a:r>
          </a:p>
          <a:p>
            <a:pPr lvl="2"/>
            <a:r>
              <a:rPr lang="en-GB" dirty="0"/>
              <a:t>Making an attractive, professional comic character and telling a story in a multi-scene comic strip</a:t>
            </a:r>
          </a:p>
          <a:p>
            <a:pPr lvl="1"/>
            <a:r>
              <a:rPr lang="en-GB" dirty="0"/>
              <a:t>Reviewing our created characters and comics</a:t>
            </a:r>
          </a:p>
          <a:p>
            <a:pPr lvl="2"/>
            <a:r>
              <a:rPr lang="en-GB" dirty="0"/>
              <a:t>Being able to evaluate how well you did and identify improvements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859" y="2413042"/>
            <a:ext cx="1750118" cy="17501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8954" y="3364735"/>
            <a:ext cx="1408460" cy="1408460"/>
          </a:xfrm>
          <a:prstGeom prst="rect">
            <a:avLst/>
          </a:prstGeom>
        </p:spPr>
      </p:pic>
    </p:spTree>
    <p:extLst>
      <p:ext uri="{BB962C8B-B14F-4D97-AF65-F5344CB8AC3E}">
        <p14:creationId xmlns:p14="http://schemas.microsoft.com/office/powerpoint/2010/main" val="284182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R097 Interactive Digital Media</a:t>
            </a:r>
          </a:p>
        </p:txBody>
      </p:sp>
      <p:sp>
        <p:nvSpPr>
          <p:cNvPr id="3" name="Content Placeholder 2"/>
          <p:cNvSpPr>
            <a:spLocks noGrp="1"/>
          </p:cNvSpPr>
          <p:nvPr>
            <p:ph idx="1"/>
          </p:nvPr>
        </p:nvSpPr>
        <p:spPr/>
        <p:txBody>
          <a:bodyPr>
            <a:normAutofit fontScale="92500"/>
          </a:bodyPr>
          <a:lstStyle/>
          <a:p>
            <a:r>
              <a:rPr lang="en-GB" dirty="0"/>
              <a:t>‘Interactive’ means products ‘react’ when we do things with them, such as clicking on buttons etc. They may feature text, images, videos and sounds. In this unit we will learn about designing a user interface and combining different types of media.</a:t>
            </a:r>
          </a:p>
          <a:p>
            <a:endParaRPr lang="en-GB" dirty="0"/>
          </a:p>
          <a:p>
            <a:r>
              <a:rPr lang="en-GB" dirty="0"/>
              <a:t>In this unit we will learn about:</a:t>
            </a:r>
          </a:p>
          <a:p>
            <a:pPr lvl="1"/>
            <a:r>
              <a:rPr lang="en-GB" dirty="0"/>
              <a:t>Researching and planning interactive digital media, content and hardware</a:t>
            </a:r>
          </a:p>
          <a:p>
            <a:pPr lvl="1"/>
            <a:r>
              <a:rPr lang="en-GB" dirty="0"/>
              <a:t>Creating interactive digital media that works and looks attractive and professional</a:t>
            </a:r>
          </a:p>
          <a:p>
            <a:pPr lvl="1"/>
            <a:r>
              <a:rPr lang="en-GB" dirty="0"/>
              <a:t>Reviewing our finished interactive digital media product</a:t>
            </a:r>
          </a:p>
          <a:p>
            <a:pPr lvl="2"/>
            <a:r>
              <a:rPr lang="en-GB" dirty="0"/>
              <a:t>Being able to evaluate how well you did and identify improvements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742" y="3082834"/>
            <a:ext cx="981586" cy="9815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1393" y="3088024"/>
            <a:ext cx="976396" cy="976396"/>
          </a:xfrm>
          <a:prstGeom prst="rect">
            <a:avLst/>
          </a:prstGeom>
        </p:spPr>
      </p:pic>
    </p:spTree>
    <p:extLst>
      <p:ext uri="{BB962C8B-B14F-4D97-AF65-F5344CB8AC3E}">
        <p14:creationId xmlns:p14="http://schemas.microsoft.com/office/powerpoint/2010/main" val="206426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can iMedia take me?</a:t>
            </a:r>
          </a:p>
        </p:txBody>
      </p:sp>
      <p:sp>
        <p:nvSpPr>
          <p:cNvPr id="3" name="Content Placeholder 2"/>
          <p:cNvSpPr>
            <a:spLocks noGrp="1"/>
          </p:cNvSpPr>
          <p:nvPr>
            <p:ph idx="1"/>
          </p:nvPr>
        </p:nvSpPr>
        <p:spPr/>
        <p:txBody>
          <a:bodyPr>
            <a:normAutofit fontScale="92500" lnSpcReduction="10000"/>
          </a:bodyPr>
          <a:lstStyle/>
          <a:p>
            <a:r>
              <a:rPr lang="en-GB" dirty="0"/>
              <a:t>You may want to work in the entertainment industry</a:t>
            </a:r>
          </a:p>
          <a:p>
            <a:pPr lvl="1"/>
            <a:r>
              <a:rPr lang="en-GB" dirty="0"/>
              <a:t>TV, Film and Video</a:t>
            </a:r>
          </a:p>
          <a:p>
            <a:pPr lvl="1"/>
            <a:r>
              <a:rPr lang="en-GB" dirty="0"/>
              <a:t>Radio and Podcasting</a:t>
            </a:r>
          </a:p>
          <a:p>
            <a:pPr lvl="1"/>
            <a:r>
              <a:rPr lang="en-GB" dirty="0"/>
              <a:t>Video Games</a:t>
            </a:r>
          </a:p>
          <a:p>
            <a:pPr lvl="1"/>
            <a:r>
              <a:rPr lang="en-GB" dirty="0"/>
              <a:t>Graphic Design</a:t>
            </a:r>
          </a:p>
          <a:p>
            <a:pPr lvl="1"/>
            <a:r>
              <a:rPr lang="en-GB" dirty="0"/>
              <a:t>Advertising</a:t>
            </a:r>
          </a:p>
          <a:p>
            <a:pPr lvl="1"/>
            <a:r>
              <a:rPr lang="en-GB" dirty="0"/>
              <a:t>Magazines and books</a:t>
            </a:r>
          </a:p>
          <a:p>
            <a:pPr lvl="1"/>
            <a:r>
              <a:rPr lang="en-GB" dirty="0"/>
              <a:t>Photography</a:t>
            </a:r>
          </a:p>
          <a:p>
            <a:pPr lvl="1"/>
            <a:r>
              <a:rPr lang="en-GB" dirty="0"/>
              <a:t>Journalism and writing</a:t>
            </a:r>
          </a:p>
          <a:p>
            <a:pPr lvl="1"/>
            <a:endParaRPr lang="en-GB" dirty="0"/>
          </a:p>
          <a:p>
            <a:r>
              <a:rPr lang="en-GB" dirty="0"/>
              <a:t>We have former students who work at Channel 4, write reviews and features for gaming websites and/or have their own graphic design businesses.</a:t>
            </a:r>
          </a:p>
        </p:txBody>
      </p:sp>
      <p:grpSp>
        <p:nvGrpSpPr>
          <p:cNvPr id="8" name="Group 7"/>
          <p:cNvGrpSpPr/>
          <p:nvPr/>
        </p:nvGrpSpPr>
        <p:grpSpPr>
          <a:xfrm>
            <a:off x="5066745" y="2061531"/>
            <a:ext cx="2763251" cy="2789143"/>
            <a:chOff x="4744528" y="1904777"/>
            <a:chExt cx="3413226" cy="344520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910" y="1904777"/>
              <a:ext cx="1445467" cy="14454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733" y="1904777"/>
              <a:ext cx="1626021" cy="16260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528" y="3898136"/>
              <a:ext cx="1451849" cy="145184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5905" y="3898136"/>
              <a:ext cx="1451849" cy="1451849"/>
            </a:xfrm>
            <a:prstGeom prst="rect">
              <a:avLst/>
            </a:prstGeom>
          </p:spPr>
        </p:pic>
      </p:grpSp>
    </p:spTree>
    <p:extLst>
      <p:ext uri="{BB962C8B-B14F-4D97-AF65-F5344CB8AC3E}">
        <p14:creationId xmlns:p14="http://schemas.microsoft.com/office/powerpoint/2010/main" val="46724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I need to know?</a:t>
            </a:r>
          </a:p>
        </p:txBody>
      </p:sp>
      <p:sp>
        <p:nvSpPr>
          <p:cNvPr id="3" name="Content Placeholder 2"/>
          <p:cNvSpPr>
            <a:spLocks noGrp="1"/>
          </p:cNvSpPr>
          <p:nvPr>
            <p:ph idx="1"/>
          </p:nvPr>
        </p:nvSpPr>
        <p:spPr>
          <a:xfrm>
            <a:off x="871268" y="1300581"/>
            <a:ext cx="7593463" cy="5195110"/>
          </a:xfrm>
        </p:spPr>
        <p:txBody>
          <a:bodyPr>
            <a:normAutofit fontScale="92500" lnSpcReduction="10000"/>
          </a:bodyPr>
          <a:lstStyle/>
          <a:p>
            <a:r>
              <a:rPr lang="en-GB" dirty="0"/>
              <a:t>It’s </a:t>
            </a:r>
            <a:r>
              <a:rPr lang="en-GB" b="1" dirty="0"/>
              <a:t>not</a:t>
            </a:r>
            <a:r>
              <a:rPr lang="en-GB" dirty="0"/>
              <a:t> just “Editing” or “Making things” - there’s a lot of research and report writing as well.</a:t>
            </a:r>
          </a:p>
          <a:p>
            <a:pPr lvl="1"/>
            <a:r>
              <a:rPr lang="en-GB" dirty="0"/>
              <a:t>This course is great if you’re into digital graphics, character design </a:t>
            </a:r>
            <a:r>
              <a:rPr lang="en-GB" dirty="0" err="1"/>
              <a:t>etc</a:t>
            </a:r>
            <a:r>
              <a:rPr lang="en-GB" dirty="0"/>
              <a:t> but most of the marks are available for </a:t>
            </a:r>
            <a:r>
              <a:rPr lang="en-GB" b="1" dirty="0"/>
              <a:t>showing</a:t>
            </a:r>
            <a:r>
              <a:rPr lang="en-GB" dirty="0"/>
              <a:t> </a:t>
            </a:r>
            <a:r>
              <a:rPr lang="en-GB" b="1" dirty="0"/>
              <a:t>your</a:t>
            </a:r>
            <a:r>
              <a:rPr lang="en-GB" dirty="0"/>
              <a:t> </a:t>
            </a:r>
            <a:r>
              <a:rPr lang="en-GB" b="1" dirty="0"/>
              <a:t>understanding</a:t>
            </a:r>
            <a:r>
              <a:rPr lang="en-GB" dirty="0"/>
              <a:t> in writing.</a:t>
            </a:r>
          </a:p>
          <a:p>
            <a:endParaRPr lang="en-GB" dirty="0"/>
          </a:p>
          <a:p>
            <a:endParaRPr lang="en-GB" dirty="0"/>
          </a:p>
          <a:p>
            <a:r>
              <a:rPr lang="en-GB" dirty="0"/>
              <a:t>Must be comfortable with exams </a:t>
            </a:r>
            <a:r>
              <a:rPr lang="en-GB" b="1" dirty="0"/>
              <a:t>and </a:t>
            </a:r>
            <a:r>
              <a:rPr lang="en-GB" dirty="0"/>
              <a:t>in-class coursework tasks.</a:t>
            </a:r>
          </a:p>
          <a:p>
            <a:pPr lvl="8"/>
            <a:endParaRPr lang="en-GB" dirty="0"/>
          </a:p>
          <a:p>
            <a:r>
              <a:rPr lang="en-GB" dirty="0"/>
              <a:t>You </a:t>
            </a:r>
            <a:r>
              <a:rPr lang="en-GB" b="1" dirty="0"/>
              <a:t>don’t</a:t>
            </a:r>
            <a:r>
              <a:rPr lang="en-GB" dirty="0"/>
              <a:t> need to be an </a:t>
            </a:r>
            <a:r>
              <a:rPr lang="en-GB" b="1" dirty="0"/>
              <a:t>artist</a:t>
            </a:r>
            <a:r>
              <a:rPr lang="en-GB" dirty="0"/>
              <a:t> but you will need to be able to </a:t>
            </a:r>
            <a:r>
              <a:rPr lang="en-GB" b="1" dirty="0"/>
              <a:t>sketch</a:t>
            </a:r>
            <a:r>
              <a:rPr lang="en-GB" dirty="0"/>
              <a:t> </a:t>
            </a:r>
            <a:r>
              <a:rPr lang="en-GB" b="1" dirty="0"/>
              <a:t>a</a:t>
            </a:r>
            <a:r>
              <a:rPr lang="en-GB" dirty="0"/>
              <a:t> </a:t>
            </a:r>
            <a:r>
              <a:rPr lang="en-GB" b="1" dirty="0"/>
              <a:t>design</a:t>
            </a:r>
            <a:r>
              <a:rPr lang="en-GB" dirty="0"/>
              <a:t> and </a:t>
            </a:r>
            <a:r>
              <a:rPr lang="en-GB" b="1" dirty="0"/>
              <a:t>annotate</a:t>
            </a:r>
            <a:r>
              <a:rPr lang="en-GB" dirty="0"/>
              <a:t> (label) it to show your plans for how a finished product should look.</a:t>
            </a:r>
          </a:p>
          <a:p>
            <a:endParaRPr lang="en-GB" dirty="0"/>
          </a:p>
        </p:txBody>
      </p:sp>
      <p:grpSp>
        <p:nvGrpSpPr>
          <p:cNvPr id="7" name="Group 6"/>
          <p:cNvGrpSpPr/>
          <p:nvPr/>
        </p:nvGrpSpPr>
        <p:grpSpPr>
          <a:xfrm>
            <a:off x="4695097" y="3085743"/>
            <a:ext cx="3543712" cy="1017225"/>
            <a:chOff x="4851851" y="2963823"/>
            <a:chExt cx="3543712" cy="101722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851" y="2963823"/>
              <a:ext cx="925605" cy="9256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677" y="2963823"/>
              <a:ext cx="1017225" cy="10172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9958" y="2963823"/>
              <a:ext cx="925605" cy="925605"/>
            </a:xfrm>
            <a:prstGeom prst="rect">
              <a:avLst/>
            </a:prstGeom>
          </p:spPr>
        </p:pic>
      </p:grpSp>
    </p:spTree>
    <p:extLst>
      <p:ext uri="{BB962C8B-B14F-4D97-AF65-F5344CB8AC3E}">
        <p14:creationId xmlns:p14="http://schemas.microsoft.com/office/powerpoint/2010/main" val="139316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I need to know?</a:t>
            </a:r>
          </a:p>
        </p:txBody>
      </p:sp>
      <p:sp>
        <p:nvSpPr>
          <p:cNvPr id="3" name="Content Placeholder 2"/>
          <p:cNvSpPr>
            <a:spLocks noGrp="1"/>
          </p:cNvSpPr>
          <p:nvPr>
            <p:ph idx="1"/>
          </p:nvPr>
        </p:nvSpPr>
        <p:spPr>
          <a:xfrm>
            <a:off x="871268" y="1300581"/>
            <a:ext cx="7593463" cy="5195110"/>
          </a:xfrm>
        </p:spPr>
        <p:txBody>
          <a:bodyPr>
            <a:normAutofit lnSpcReduction="10000"/>
          </a:bodyPr>
          <a:lstStyle/>
          <a:p>
            <a:r>
              <a:rPr lang="en-GB" dirty="0"/>
              <a:t>You will need a </a:t>
            </a:r>
            <a:r>
              <a:rPr lang="en-GB" b="1" dirty="0"/>
              <a:t>creative</a:t>
            </a:r>
            <a:r>
              <a:rPr lang="en-GB" dirty="0"/>
              <a:t> </a:t>
            </a:r>
            <a:r>
              <a:rPr lang="en-GB" b="1" dirty="0"/>
              <a:t>imagination</a:t>
            </a:r>
            <a:r>
              <a:rPr lang="en-GB" dirty="0"/>
              <a:t> (within the theme)</a:t>
            </a:r>
          </a:p>
          <a:p>
            <a:pPr lvl="1"/>
            <a:r>
              <a:rPr lang="en-GB" dirty="0"/>
              <a:t>Must be able to think of more than one idea then pick one, and explain why you picked it over the others, while sticking to the theme given to you by the client brief.</a:t>
            </a:r>
          </a:p>
          <a:p>
            <a:pPr lvl="1"/>
            <a:endParaRPr lang="en-GB" dirty="0"/>
          </a:p>
          <a:p>
            <a:r>
              <a:rPr lang="en-GB" dirty="0"/>
              <a:t>You need to be </a:t>
            </a:r>
            <a:r>
              <a:rPr lang="en-GB" b="1" dirty="0"/>
              <a:t>confident</a:t>
            </a:r>
          </a:p>
          <a:p>
            <a:pPr lvl="1"/>
            <a:r>
              <a:rPr lang="en-GB" dirty="0"/>
              <a:t>Be the sort of person who’ll try anything, no ‘giving up’. You will receive feedback on your work and time to improve it.</a:t>
            </a:r>
          </a:p>
          <a:p>
            <a:pPr lvl="1"/>
            <a:endParaRPr lang="en-GB" dirty="0"/>
          </a:p>
          <a:p>
            <a:r>
              <a:rPr lang="en-GB" b="1" dirty="0"/>
              <a:t>Software</a:t>
            </a:r>
            <a:r>
              <a:rPr lang="en-GB" dirty="0"/>
              <a:t> </a:t>
            </a:r>
            <a:r>
              <a:rPr lang="en-GB" b="1" dirty="0"/>
              <a:t>skills</a:t>
            </a:r>
            <a:r>
              <a:rPr lang="en-GB" dirty="0"/>
              <a:t> and </a:t>
            </a:r>
            <a:r>
              <a:rPr lang="en-GB" b="1" dirty="0"/>
              <a:t>explanations</a:t>
            </a:r>
          </a:p>
          <a:p>
            <a:pPr lvl="1"/>
            <a:r>
              <a:rPr lang="en-GB" dirty="0"/>
              <a:t>Must be able to explain what skills you are using to create and edit your creations</a:t>
            </a:r>
          </a:p>
          <a:p>
            <a:endParaRPr lang="en-GB" dirty="0"/>
          </a:p>
        </p:txBody>
      </p:sp>
    </p:spTree>
    <p:extLst>
      <p:ext uri="{BB962C8B-B14F-4D97-AF65-F5344CB8AC3E}">
        <p14:creationId xmlns:p14="http://schemas.microsoft.com/office/powerpoint/2010/main" val="73239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268" y="1300581"/>
            <a:ext cx="7593463" cy="5195110"/>
          </a:xfrm>
        </p:spPr>
        <p:txBody>
          <a:bodyPr>
            <a:normAutofit/>
          </a:bodyPr>
          <a:lstStyle/>
          <a:p>
            <a:r>
              <a:rPr lang="en-GB" dirty="0"/>
              <a:t>This course investigates how computers can be used in a work environment, including the use of emerging technologies to support and enhance people’s jobs and daily lives.</a:t>
            </a:r>
          </a:p>
          <a:p>
            <a:endParaRPr lang="en-GB" dirty="0"/>
          </a:p>
          <a:p>
            <a:r>
              <a:rPr lang="en-GB" dirty="0"/>
              <a:t>We study such topics as:</a:t>
            </a:r>
          </a:p>
          <a:p>
            <a:pPr lvl="1"/>
            <a:r>
              <a:rPr lang="en-GB" dirty="0"/>
              <a:t>IT in the Digital World</a:t>
            </a:r>
          </a:p>
          <a:p>
            <a:pPr lvl="1"/>
            <a:r>
              <a:rPr lang="en-GB" dirty="0"/>
              <a:t>Internet of Things</a:t>
            </a:r>
          </a:p>
          <a:p>
            <a:pPr lvl="1"/>
            <a:r>
              <a:rPr lang="en-GB" dirty="0"/>
              <a:t>Data Manipulation</a:t>
            </a:r>
          </a:p>
          <a:p>
            <a:pPr lvl="1"/>
            <a:r>
              <a:rPr lang="en-GB" dirty="0"/>
              <a:t>Human-Computer Interface</a:t>
            </a:r>
          </a:p>
          <a:p>
            <a:pPr lvl="1"/>
            <a:r>
              <a:rPr lang="en-GB" dirty="0"/>
              <a:t>Augmented Reality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445" y="3181304"/>
            <a:ext cx="1558584" cy="1558584"/>
          </a:xfrm>
          <a:prstGeom prst="rect">
            <a:avLst/>
          </a:prstGeom>
        </p:spPr>
      </p:pic>
      <p:sp>
        <p:nvSpPr>
          <p:cNvPr id="4" name="Title 1"/>
          <p:cNvSpPr txBox="1">
            <a:spLocks/>
          </p:cNvSpPr>
          <p:nvPr/>
        </p:nvSpPr>
        <p:spPr>
          <a:xfrm>
            <a:off x="1802922" y="144065"/>
            <a:ext cx="7177176" cy="10032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GB" dirty="0"/>
              <a:t>Information Technologies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438" y="3779518"/>
            <a:ext cx="2059076" cy="20590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236" y="5021359"/>
            <a:ext cx="1627600" cy="1627600"/>
          </a:xfrm>
          <a:prstGeom prst="rect">
            <a:avLst/>
          </a:prstGeom>
        </p:spPr>
      </p:pic>
    </p:spTree>
    <p:extLst>
      <p:ext uri="{BB962C8B-B14F-4D97-AF65-F5344CB8AC3E}">
        <p14:creationId xmlns:p14="http://schemas.microsoft.com/office/powerpoint/2010/main" val="189425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268" y="1300581"/>
            <a:ext cx="7593463" cy="5195110"/>
          </a:xfrm>
        </p:spPr>
        <p:txBody>
          <a:bodyPr>
            <a:normAutofit/>
          </a:bodyPr>
          <a:lstStyle/>
          <a:p>
            <a:r>
              <a:rPr lang="en-GB" dirty="0"/>
              <a:t>This is assessed by taking an exam.</a:t>
            </a:r>
          </a:p>
          <a:p>
            <a:endParaRPr lang="en-GB" dirty="0"/>
          </a:p>
          <a:p>
            <a:r>
              <a:rPr lang="en-GB" dirty="0"/>
              <a:t>In this unit you will learn about design and testing concepts for creating an IT solution or product, and the uses of IT in the digital world. Topics include:</a:t>
            </a:r>
          </a:p>
          <a:p>
            <a:pPr lvl="1"/>
            <a:r>
              <a:rPr lang="en-GB" dirty="0"/>
              <a:t>Design Tools </a:t>
            </a:r>
          </a:p>
          <a:p>
            <a:pPr lvl="1"/>
            <a:r>
              <a:rPr lang="en-GB" dirty="0"/>
              <a:t>Human Computer Interface (HCI) in everyday life </a:t>
            </a:r>
          </a:p>
          <a:p>
            <a:pPr lvl="1"/>
            <a:r>
              <a:rPr lang="en-GB" dirty="0"/>
              <a:t>Data and testing</a:t>
            </a:r>
          </a:p>
          <a:p>
            <a:pPr lvl="1"/>
            <a:r>
              <a:rPr lang="en-GB" dirty="0"/>
              <a:t>Cyber-security and legislation</a:t>
            </a:r>
          </a:p>
          <a:p>
            <a:pPr lvl="1"/>
            <a:r>
              <a:rPr lang="en-GB" dirty="0"/>
              <a:t>Digital Communications</a:t>
            </a:r>
          </a:p>
          <a:p>
            <a:pPr lvl="1"/>
            <a:r>
              <a:rPr lang="en-GB" dirty="0"/>
              <a:t>Internet of Everything (IoE).</a:t>
            </a:r>
          </a:p>
          <a:p>
            <a:endParaRPr lang="en-GB" dirty="0"/>
          </a:p>
        </p:txBody>
      </p:sp>
      <p:sp>
        <p:nvSpPr>
          <p:cNvPr id="4" name="Title 1"/>
          <p:cNvSpPr txBox="1">
            <a:spLocks/>
          </p:cNvSpPr>
          <p:nvPr/>
        </p:nvSpPr>
        <p:spPr>
          <a:xfrm>
            <a:off x="1669002" y="144065"/>
            <a:ext cx="7311096" cy="10032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GB" dirty="0"/>
              <a:t>Unit R050: IT in the Digital </a:t>
            </a:r>
            <a:r>
              <a:rPr lang="en-GB" dirty="0" err="1"/>
              <a:t>WOrld</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515" y="5059680"/>
            <a:ext cx="1336730" cy="13367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619" y="5059680"/>
            <a:ext cx="1336730" cy="1336730"/>
          </a:xfrm>
          <a:prstGeom prst="rect">
            <a:avLst/>
          </a:prstGeom>
        </p:spPr>
      </p:pic>
    </p:spTree>
    <p:extLst>
      <p:ext uri="{BB962C8B-B14F-4D97-AF65-F5344CB8AC3E}">
        <p14:creationId xmlns:p14="http://schemas.microsoft.com/office/powerpoint/2010/main" val="205767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268" y="1300581"/>
            <a:ext cx="7593463" cy="5195110"/>
          </a:xfrm>
        </p:spPr>
        <p:txBody>
          <a:bodyPr>
            <a:normAutofit lnSpcReduction="10000"/>
          </a:bodyPr>
          <a:lstStyle/>
          <a:p>
            <a:r>
              <a:rPr lang="en-GB" dirty="0"/>
              <a:t>This is assessed by completing a set assignment. </a:t>
            </a:r>
          </a:p>
          <a:p>
            <a:endParaRPr lang="en-GB" dirty="0"/>
          </a:p>
          <a:p>
            <a:r>
              <a:rPr lang="en-GB" dirty="0"/>
              <a:t>In this unit you will learn how to plan, design, create, test and evaluate a data manipulation spreadsheet solution to meet client’s requirements. You will be able to evaluate your solution based on the user requirements.</a:t>
            </a:r>
          </a:p>
          <a:p>
            <a:r>
              <a:rPr lang="en-GB" dirty="0"/>
              <a:t>Topics include: </a:t>
            </a:r>
          </a:p>
          <a:p>
            <a:pPr lvl="1"/>
            <a:r>
              <a:rPr lang="en-GB" dirty="0"/>
              <a:t>Planning and designing the spreadsheet solution </a:t>
            </a:r>
          </a:p>
          <a:p>
            <a:pPr lvl="1"/>
            <a:r>
              <a:rPr lang="en-GB" dirty="0"/>
              <a:t>Creating the spreadsheet solution </a:t>
            </a:r>
          </a:p>
          <a:p>
            <a:pPr lvl="1"/>
            <a:r>
              <a:rPr lang="en-GB" dirty="0"/>
              <a:t>Testing the spreadsheet solution </a:t>
            </a:r>
          </a:p>
          <a:p>
            <a:pPr lvl="1"/>
            <a:r>
              <a:rPr lang="en-GB" dirty="0"/>
              <a:t>Evaluating the spreadsheet solution.</a:t>
            </a:r>
          </a:p>
        </p:txBody>
      </p:sp>
      <p:sp>
        <p:nvSpPr>
          <p:cNvPr id="4" name="Title 1"/>
          <p:cNvSpPr txBox="1">
            <a:spLocks/>
          </p:cNvSpPr>
          <p:nvPr/>
        </p:nvSpPr>
        <p:spPr>
          <a:xfrm>
            <a:off x="1669002" y="144065"/>
            <a:ext cx="7311096" cy="100324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GB" dirty="0"/>
              <a:t>R060: Data manipulation using spreadsheets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406" y="4747750"/>
            <a:ext cx="1356958" cy="1356958"/>
          </a:xfrm>
          <a:prstGeom prst="rect">
            <a:avLst/>
          </a:prstGeom>
        </p:spPr>
      </p:pic>
    </p:spTree>
    <p:extLst>
      <p:ext uri="{BB962C8B-B14F-4D97-AF65-F5344CB8AC3E}">
        <p14:creationId xmlns:p14="http://schemas.microsoft.com/office/powerpoint/2010/main" val="368223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268" y="1300581"/>
            <a:ext cx="7593463" cy="5195110"/>
          </a:xfrm>
        </p:spPr>
        <p:txBody>
          <a:bodyPr>
            <a:normAutofit/>
          </a:bodyPr>
          <a:lstStyle/>
          <a:p>
            <a:r>
              <a:rPr lang="en-GB" dirty="0"/>
              <a:t>This is assessed by completing a set assignment. In this unit you will learn how to design, create, test and review an Augmented Reality model prototype to meet a client’s requirements. </a:t>
            </a:r>
          </a:p>
          <a:p>
            <a:endParaRPr lang="en-GB" dirty="0"/>
          </a:p>
          <a:p>
            <a:r>
              <a:rPr lang="en-GB" dirty="0"/>
              <a:t>Topics include: </a:t>
            </a:r>
          </a:p>
          <a:p>
            <a:pPr lvl="1"/>
            <a:r>
              <a:rPr lang="en-GB" dirty="0"/>
              <a:t>Augmented Reality (AR) </a:t>
            </a:r>
          </a:p>
          <a:p>
            <a:pPr lvl="1"/>
            <a:r>
              <a:rPr lang="en-GB" dirty="0"/>
              <a:t>Designing an Augmented Reality (AR) model prototype </a:t>
            </a:r>
          </a:p>
          <a:p>
            <a:pPr lvl="1"/>
            <a:r>
              <a:rPr lang="en-GB" dirty="0"/>
              <a:t>Creating an Augmented Reality (AR) model prototype </a:t>
            </a:r>
          </a:p>
          <a:p>
            <a:pPr lvl="1"/>
            <a:r>
              <a:rPr lang="en-GB" dirty="0"/>
              <a:t>Testing and reviewing.</a:t>
            </a:r>
          </a:p>
        </p:txBody>
      </p:sp>
      <p:sp>
        <p:nvSpPr>
          <p:cNvPr id="4" name="Title 1"/>
          <p:cNvSpPr txBox="1">
            <a:spLocks/>
          </p:cNvSpPr>
          <p:nvPr/>
        </p:nvSpPr>
        <p:spPr>
          <a:xfrm>
            <a:off x="1669002" y="144065"/>
            <a:ext cx="7311096" cy="100324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GB" dirty="0"/>
              <a:t>R070: Using Augmented Reality to present information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349" y="2882537"/>
            <a:ext cx="1666748" cy="1666748"/>
          </a:xfrm>
          <a:prstGeom prst="rect">
            <a:avLst/>
          </a:prstGeom>
        </p:spPr>
      </p:pic>
    </p:spTree>
    <p:extLst>
      <p:ext uri="{BB962C8B-B14F-4D97-AF65-F5344CB8AC3E}">
        <p14:creationId xmlns:p14="http://schemas.microsoft.com/office/powerpoint/2010/main" val="155107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Computer Science</a:t>
            </a:r>
          </a:p>
        </p:txBody>
      </p:sp>
      <p:sp>
        <p:nvSpPr>
          <p:cNvPr id="3" name="Content Placeholder 2"/>
          <p:cNvSpPr>
            <a:spLocks noGrp="1"/>
          </p:cNvSpPr>
          <p:nvPr>
            <p:ph idx="1"/>
          </p:nvPr>
        </p:nvSpPr>
        <p:spPr/>
        <p:txBody>
          <a:bodyPr>
            <a:normAutofit/>
          </a:bodyPr>
          <a:lstStyle/>
          <a:p>
            <a:pPr marL="0" indent="0">
              <a:buNone/>
            </a:pPr>
            <a:r>
              <a:rPr lang="en-GB" dirty="0"/>
              <a:t>This course focuses heavily on how computers work and how they are put together, rather than what you can use them for.</a:t>
            </a:r>
          </a:p>
          <a:p>
            <a:endParaRPr lang="en-GB" dirty="0"/>
          </a:p>
          <a:p>
            <a:pPr lvl="1"/>
            <a:r>
              <a:rPr lang="en-GB" dirty="0"/>
              <a:t>You will do a lot of programming in C#.NET</a:t>
            </a:r>
          </a:p>
          <a:p>
            <a:pPr lvl="1"/>
            <a:r>
              <a:rPr lang="en-GB" dirty="0"/>
              <a:t>You will learn how to deal with binary, decimal and hexadecimal numbers and how to convert between the three.</a:t>
            </a:r>
          </a:p>
          <a:p>
            <a:pPr lvl="1"/>
            <a:r>
              <a:rPr lang="en-GB" dirty="0"/>
              <a:t>You will study the different hardware of a computer in detail, understanding why computers use different hardware to each other.</a:t>
            </a:r>
          </a:p>
          <a:p>
            <a:pPr lvl="1"/>
            <a:r>
              <a:rPr lang="en-GB" dirty="0"/>
              <a:t>You will study ethical, legal and environmental concerns, looking at how computers can be used for the wrong purposes along with how they affect the earth’s natural resources and its climate.</a:t>
            </a:r>
          </a:p>
        </p:txBody>
      </p:sp>
    </p:spTree>
    <p:extLst>
      <p:ext uri="{BB962C8B-B14F-4D97-AF65-F5344CB8AC3E}">
        <p14:creationId xmlns:p14="http://schemas.microsoft.com/office/powerpoint/2010/main" val="2818177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268" y="1300581"/>
            <a:ext cx="7593463" cy="5195110"/>
          </a:xfrm>
        </p:spPr>
        <p:txBody>
          <a:bodyPr>
            <a:normAutofit/>
          </a:bodyPr>
          <a:lstStyle/>
          <a:p>
            <a:r>
              <a:rPr lang="en-GB" dirty="0"/>
              <a:t>This course is ideal for students who enjoyed working with Spreadsheets and Databases in Years 7-9 but who also find the future possibilities of new technology (such as Augmented Reality) interesting in the sense of how they can help the world of work and business.</a:t>
            </a:r>
          </a:p>
          <a:p>
            <a:endParaRPr lang="en-GB" dirty="0"/>
          </a:p>
          <a:p>
            <a:r>
              <a:rPr lang="en-GB" dirty="0"/>
              <a:t>The course will teach you how to handle data, how to plan, execute and manage a project, and how to think about what a user expects to see when using a system so that you can make them easy to use and accessible for everyone.</a:t>
            </a:r>
          </a:p>
        </p:txBody>
      </p:sp>
      <p:sp>
        <p:nvSpPr>
          <p:cNvPr id="4" name="Title 1"/>
          <p:cNvSpPr txBox="1">
            <a:spLocks/>
          </p:cNvSpPr>
          <p:nvPr/>
        </p:nvSpPr>
        <p:spPr>
          <a:xfrm>
            <a:off x="1669002" y="144065"/>
            <a:ext cx="7311096" cy="10032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GB" dirty="0"/>
              <a:t>Where CAN Info Tech take me?</a:t>
            </a:r>
          </a:p>
        </p:txBody>
      </p:sp>
    </p:spTree>
    <p:extLst>
      <p:ext uri="{BB962C8B-B14F-4D97-AF65-F5344CB8AC3E}">
        <p14:creationId xmlns:p14="http://schemas.microsoft.com/office/powerpoint/2010/main" val="326329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268" y="1300581"/>
            <a:ext cx="7593463" cy="5195110"/>
          </a:xfrm>
        </p:spPr>
        <p:txBody>
          <a:bodyPr>
            <a:normAutofit/>
          </a:bodyPr>
          <a:lstStyle/>
          <a:p>
            <a:r>
              <a:rPr lang="en-GB" dirty="0"/>
              <a:t>This course will suit students with an analytical mind who are comfortable doing exams </a:t>
            </a:r>
            <a:r>
              <a:rPr lang="en-GB" b="1" dirty="0"/>
              <a:t>and</a:t>
            </a:r>
            <a:r>
              <a:rPr lang="en-GB" dirty="0"/>
              <a:t> in-class coursework tasks.</a:t>
            </a:r>
          </a:p>
          <a:p>
            <a:endParaRPr lang="en-GB" dirty="0"/>
          </a:p>
          <a:p>
            <a:r>
              <a:rPr lang="en-GB" dirty="0"/>
              <a:t>You will need to be resilient and understand that you will sometimes receive feedback and extra work</a:t>
            </a:r>
          </a:p>
          <a:p>
            <a:pPr lvl="1"/>
            <a:r>
              <a:rPr lang="en-GB" dirty="0"/>
              <a:t>You may think you have finished something, but your teacher will be able to tell you (within guidelines) what to do to improve it and get higher grades.</a:t>
            </a:r>
          </a:p>
          <a:p>
            <a:endParaRPr lang="en-GB" dirty="0"/>
          </a:p>
          <a:p>
            <a:endParaRPr lang="en-GB" dirty="0"/>
          </a:p>
          <a:p>
            <a:endParaRPr lang="en-GB" dirty="0"/>
          </a:p>
          <a:p>
            <a:endParaRPr lang="en-GB" dirty="0"/>
          </a:p>
        </p:txBody>
      </p:sp>
      <p:sp>
        <p:nvSpPr>
          <p:cNvPr id="4" name="Title 1"/>
          <p:cNvSpPr txBox="1">
            <a:spLocks/>
          </p:cNvSpPr>
          <p:nvPr/>
        </p:nvSpPr>
        <p:spPr>
          <a:xfrm>
            <a:off x="1669002" y="144065"/>
            <a:ext cx="7311096" cy="10032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r"/>
            <a:r>
              <a:rPr lang="en-GB" dirty="0"/>
              <a:t>What do I need to know?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54" y="2336806"/>
            <a:ext cx="925605" cy="9256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780" y="2336806"/>
            <a:ext cx="1017225" cy="10172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8490" y="5268685"/>
            <a:ext cx="1303803" cy="1303803"/>
          </a:xfrm>
          <a:prstGeom prst="rect">
            <a:avLst/>
          </a:prstGeom>
        </p:spPr>
      </p:pic>
    </p:spTree>
    <p:extLst>
      <p:ext uri="{BB962C8B-B14F-4D97-AF65-F5344CB8AC3E}">
        <p14:creationId xmlns:p14="http://schemas.microsoft.com/office/powerpoint/2010/main" val="2712204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 Programming</a:t>
            </a:r>
          </a:p>
        </p:txBody>
      </p:sp>
      <p:sp>
        <p:nvSpPr>
          <p:cNvPr id="3" name="Content Placeholder 2"/>
          <p:cNvSpPr>
            <a:spLocks noGrp="1"/>
          </p:cNvSpPr>
          <p:nvPr>
            <p:ph idx="1"/>
          </p:nvPr>
        </p:nvSpPr>
        <p:spPr/>
        <p:txBody>
          <a:bodyPr/>
          <a:lstStyle/>
          <a:p>
            <a:pPr marL="0" indent="0">
              <a:buNone/>
            </a:pPr>
            <a:r>
              <a:rPr lang="en-GB" dirty="0"/>
              <a:t>We will learn:</a:t>
            </a:r>
          </a:p>
          <a:p>
            <a:pPr lvl="1"/>
            <a:r>
              <a:rPr lang="en-GB" dirty="0"/>
              <a:t>How to use information with different data types</a:t>
            </a:r>
          </a:p>
          <a:p>
            <a:pPr lvl="1"/>
            <a:r>
              <a:rPr lang="en-GB" dirty="0"/>
              <a:t>When, how and why we should convert from one type of data to another</a:t>
            </a:r>
          </a:p>
          <a:p>
            <a:pPr lvl="1"/>
            <a:r>
              <a:rPr lang="en-GB" dirty="0"/>
              <a:t>How to use different kinds of loop (for loop, while loop) to repeat code that needs to repeat for a number of steps</a:t>
            </a:r>
          </a:p>
          <a:p>
            <a:pPr lvl="1"/>
            <a:r>
              <a:rPr lang="en-GB" dirty="0"/>
              <a:t>How to write subroutines for code that might need to run again at different times in a program</a:t>
            </a:r>
          </a:p>
          <a:p>
            <a:pPr lvl="1"/>
            <a:r>
              <a:rPr lang="en-GB" dirty="0"/>
              <a:t>How to load and save files from/to the computer’s hard drive</a:t>
            </a:r>
          </a:p>
          <a:p>
            <a:pPr lvl="1"/>
            <a:r>
              <a:rPr lang="en-GB" dirty="0"/>
              <a:t>How to store information in arrays (lists), including storing more than one array in an array (two-dimensional arrays)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614" y="1027610"/>
            <a:ext cx="1201784" cy="1201784"/>
          </a:xfrm>
          <a:prstGeom prst="rect">
            <a:avLst/>
          </a:prstGeom>
        </p:spPr>
      </p:pic>
    </p:spTree>
    <p:extLst>
      <p:ext uri="{BB962C8B-B14F-4D97-AF65-F5344CB8AC3E}">
        <p14:creationId xmlns:p14="http://schemas.microsoft.com/office/powerpoint/2010/main" val="311305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Studying Computers</a:t>
            </a:r>
          </a:p>
        </p:txBody>
      </p:sp>
      <p:sp>
        <p:nvSpPr>
          <p:cNvPr id="3" name="Content Placeholder 2"/>
          <p:cNvSpPr>
            <a:spLocks noGrp="1"/>
          </p:cNvSpPr>
          <p:nvPr>
            <p:ph idx="1"/>
          </p:nvPr>
        </p:nvSpPr>
        <p:spPr/>
        <p:txBody>
          <a:bodyPr>
            <a:normAutofit fontScale="85000" lnSpcReduction="20000"/>
          </a:bodyPr>
          <a:lstStyle/>
          <a:p>
            <a:r>
              <a:rPr lang="en-GB" dirty="0"/>
              <a:t>We will learn about types of computer and the differences in their hardware, from national supercomputers down to embedded systems.</a:t>
            </a:r>
          </a:p>
          <a:p>
            <a:endParaRPr lang="en-GB" dirty="0"/>
          </a:p>
          <a:p>
            <a:r>
              <a:rPr lang="en-GB" dirty="0"/>
              <a:t>We will learn how computers convert text, images and sounds to binary numbers and how to convert between binary, decimal and hexadecimal.</a:t>
            </a:r>
          </a:p>
          <a:p>
            <a:endParaRPr lang="en-GB" dirty="0"/>
          </a:p>
          <a:p>
            <a:r>
              <a:rPr lang="en-GB" dirty="0"/>
              <a:t>We will learn about CPUs, Memory and Storage and the differences between the different kinds of each, including the inner workings of a processor, the Fetch-Decode-Execute cycle, how a hard drive works and the differences between different kinds of storage device.</a:t>
            </a:r>
          </a:p>
          <a:p>
            <a:endParaRPr lang="en-GB" dirty="0"/>
          </a:p>
          <a:p>
            <a:r>
              <a:rPr lang="en-GB" dirty="0"/>
              <a:t>We will also learn about networks and protocols that allow our computers to communicate with each other.</a:t>
            </a:r>
          </a:p>
        </p:txBody>
      </p:sp>
      <p:sp>
        <p:nvSpPr>
          <p:cNvPr id="4" name="Rectangle 3"/>
          <p:cNvSpPr/>
          <p:nvPr/>
        </p:nvSpPr>
        <p:spPr>
          <a:xfrm>
            <a:off x="1193074" y="3213463"/>
            <a:ext cx="7271657" cy="3657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solidFill>
                  <a:srgbClr val="92D050"/>
                </a:solidFill>
                <a:latin typeface="Courier New" panose="02070309020205020404" pitchFamily="49" charset="0"/>
                <a:cs typeface="Courier New" panose="02070309020205020404" pitchFamily="49" charset="0"/>
              </a:rPr>
              <a:t>010100110101001110101110110101001001001011101100...</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049" y="4944215"/>
            <a:ext cx="504343" cy="504343"/>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086" y="4965603"/>
            <a:ext cx="504343" cy="504343"/>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944" y="4944214"/>
            <a:ext cx="504343" cy="504343"/>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699" y="2004851"/>
            <a:ext cx="504343" cy="50434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4218" y="1987982"/>
            <a:ext cx="538080" cy="53808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7417" y="1932218"/>
            <a:ext cx="649608" cy="649608"/>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0571" y="1987982"/>
            <a:ext cx="538080" cy="538080"/>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11764" y="4968235"/>
            <a:ext cx="504343" cy="504343"/>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0049" y="6147769"/>
            <a:ext cx="580992" cy="580992"/>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8503" y="6147769"/>
            <a:ext cx="580992" cy="580992"/>
          </a:xfrm>
          <a:prstGeom prst="rect">
            <a:avLst/>
          </a:prstGeom>
        </p:spPr>
      </p:pic>
    </p:spTree>
    <p:extLst>
      <p:ext uri="{BB962C8B-B14F-4D97-AF65-F5344CB8AC3E}">
        <p14:creationId xmlns:p14="http://schemas.microsoft.com/office/powerpoint/2010/main" val="220856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Legal, Ethical and Environmental</a:t>
            </a:r>
          </a:p>
        </p:txBody>
      </p:sp>
      <p:sp>
        <p:nvSpPr>
          <p:cNvPr id="3" name="Content Placeholder 2"/>
          <p:cNvSpPr>
            <a:spLocks noGrp="1"/>
          </p:cNvSpPr>
          <p:nvPr>
            <p:ph idx="1"/>
          </p:nvPr>
        </p:nvSpPr>
        <p:spPr/>
        <p:txBody>
          <a:bodyPr/>
          <a:lstStyle/>
          <a:p>
            <a:r>
              <a:rPr lang="en-GB" dirty="0"/>
              <a:t>As well as the technical and practical elements of Computer Science, we will learn about:</a:t>
            </a:r>
          </a:p>
          <a:p>
            <a:pPr lvl="2"/>
            <a:endParaRPr lang="en-GB" dirty="0"/>
          </a:p>
          <a:p>
            <a:r>
              <a:rPr lang="en-GB" dirty="0"/>
              <a:t>Social Engineering</a:t>
            </a:r>
          </a:p>
          <a:p>
            <a:r>
              <a:rPr lang="en-GB" dirty="0"/>
              <a:t>Malicious software</a:t>
            </a:r>
          </a:p>
          <a:p>
            <a:r>
              <a:rPr lang="en-GB" dirty="0"/>
              <a:t>Piracy and Copyright/Trademarks/Intellectual Property</a:t>
            </a:r>
          </a:p>
          <a:p>
            <a:r>
              <a:rPr lang="en-GB" dirty="0"/>
              <a:t>Technology’s impact on the environment</a:t>
            </a:r>
          </a:p>
          <a:p>
            <a:endParaRPr lang="en-GB" dirty="0"/>
          </a:p>
          <a:p>
            <a:endParaRPr lang="en-GB" dirty="0"/>
          </a:p>
        </p:txBody>
      </p:sp>
      <p:grpSp>
        <p:nvGrpSpPr>
          <p:cNvPr id="8" name="Group 7"/>
          <p:cNvGrpSpPr/>
          <p:nvPr/>
        </p:nvGrpSpPr>
        <p:grpSpPr>
          <a:xfrm>
            <a:off x="2778872" y="5199018"/>
            <a:ext cx="3931311" cy="896981"/>
            <a:chOff x="3629831" y="2229392"/>
            <a:chExt cx="5152704" cy="117565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163" y="2229392"/>
              <a:ext cx="1175657" cy="1175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831" y="2259873"/>
              <a:ext cx="1114697" cy="11146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455" y="2290353"/>
              <a:ext cx="1114697" cy="111469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6787" y="2290353"/>
              <a:ext cx="965748" cy="965748"/>
            </a:xfrm>
            <a:prstGeom prst="rect">
              <a:avLst/>
            </a:prstGeom>
          </p:spPr>
        </p:pic>
      </p:grpSp>
    </p:spTree>
    <p:extLst>
      <p:ext uri="{BB962C8B-B14F-4D97-AF65-F5344CB8AC3E}">
        <p14:creationId xmlns:p14="http://schemas.microsoft.com/office/powerpoint/2010/main" val="17887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can Comp </a:t>
            </a:r>
            <a:r>
              <a:rPr lang="en-GB" dirty="0" err="1"/>
              <a:t>Sci</a:t>
            </a:r>
            <a:r>
              <a:rPr lang="en-GB" dirty="0"/>
              <a:t> take me?</a:t>
            </a:r>
          </a:p>
        </p:txBody>
      </p:sp>
      <p:sp>
        <p:nvSpPr>
          <p:cNvPr id="3" name="Content Placeholder 2"/>
          <p:cNvSpPr>
            <a:spLocks noGrp="1"/>
          </p:cNvSpPr>
          <p:nvPr>
            <p:ph idx="1"/>
          </p:nvPr>
        </p:nvSpPr>
        <p:spPr/>
        <p:txBody>
          <a:bodyPr>
            <a:normAutofit fontScale="92500" lnSpcReduction="10000"/>
          </a:bodyPr>
          <a:lstStyle/>
          <a:p>
            <a:r>
              <a:rPr lang="en-GB" dirty="0"/>
              <a:t>Not all schools study Computer Science</a:t>
            </a:r>
          </a:p>
          <a:p>
            <a:pPr lvl="1"/>
            <a:r>
              <a:rPr lang="en-GB" dirty="0"/>
              <a:t>...meaning you’d have an advantage at A-Level if you carried on studying the subject</a:t>
            </a:r>
          </a:p>
          <a:p>
            <a:endParaRPr lang="en-GB" dirty="0"/>
          </a:p>
          <a:p>
            <a:r>
              <a:rPr lang="en-GB" dirty="0"/>
              <a:t>You may want to study Computer Science at University level</a:t>
            </a:r>
          </a:p>
          <a:p>
            <a:endParaRPr lang="en-GB" dirty="0"/>
          </a:p>
          <a:p>
            <a:r>
              <a:rPr lang="en-GB" dirty="0"/>
              <a:t>You may want to work in the Software Development Industry, creating programs and software solutions</a:t>
            </a:r>
          </a:p>
          <a:p>
            <a:endParaRPr lang="en-GB" dirty="0"/>
          </a:p>
          <a:p>
            <a:r>
              <a:rPr lang="en-GB" dirty="0"/>
              <a:t>Several former students work in the IT industry now as well-paid programmers/software developers and web designers.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910" y="2088187"/>
            <a:ext cx="911723" cy="91172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884" y="2088187"/>
            <a:ext cx="966346" cy="9663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4238" y="2187868"/>
            <a:ext cx="823120" cy="823120"/>
          </a:xfrm>
          <a:prstGeom prst="rect">
            <a:avLst/>
          </a:prstGeom>
        </p:spPr>
      </p:pic>
      <p:grpSp>
        <p:nvGrpSpPr>
          <p:cNvPr id="9" name="Group 8"/>
          <p:cNvGrpSpPr/>
          <p:nvPr/>
        </p:nvGrpSpPr>
        <p:grpSpPr>
          <a:xfrm>
            <a:off x="6168016" y="4517267"/>
            <a:ext cx="2133204" cy="812378"/>
            <a:chOff x="5945855" y="4521771"/>
            <a:chExt cx="2355366" cy="896983"/>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5855" y="4521771"/>
              <a:ext cx="896983" cy="8969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4238" y="4521771"/>
              <a:ext cx="896983" cy="896983"/>
            </a:xfrm>
            <a:prstGeom prst="rect">
              <a:avLst/>
            </a:prstGeom>
          </p:spPr>
        </p:pic>
      </p:grpSp>
    </p:spTree>
    <p:extLst>
      <p:ext uri="{BB962C8B-B14F-4D97-AF65-F5344CB8AC3E}">
        <p14:creationId xmlns:p14="http://schemas.microsoft.com/office/powerpoint/2010/main" val="282112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might I need to know?</a:t>
            </a:r>
          </a:p>
        </p:txBody>
      </p:sp>
      <p:sp>
        <p:nvSpPr>
          <p:cNvPr id="3" name="Content Placeholder 2"/>
          <p:cNvSpPr>
            <a:spLocks noGrp="1"/>
          </p:cNvSpPr>
          <p:nvPr>
            <p:ph idx="1"/>
          </p:nvPr>
        </p:nvSpPr>
        <p:spPr/>
        <p:txBody>
          <a:bodyPr>
            <a:normAutofit fontScale="77500" lnSpcReduction="20000"/>
          </a:bodyPr>
          <a:lstStyle/>
          <a:p>
            <a:r>
              <a:rPr lang="en-GB" dirty="0"/>
              <a:t>In previous years, this course was only available to Express Set students and Set 1 students, due to the level of difficulty involved.</a:t>
            </a:r>
          </a:p>
          <a:p>
            <a:endParaRPr lang="en-GB" dirty="0"/>
          </a:p>
          <a:p>
            <a:r>
              <a:rPr lang="en-GB" dirty="0"/>
              <a:t>While this is </a:t>
            </a:r>
            <a:r>
              <a:rPr lang="en-GB" b="1" dirty="0"/>
              <a:t>no longer </a:t>
            </a:r>
            <a:r>
              <a:rPr lang="en-GB" dirty="0"/>
              <a:t>a restriction, the course is still one of the </a:t>
            </a:r>
            <a:r>
              <a:rPr lang="en-GB" b="1" dirty="0"/>
              <a:t>most</a:t>
            </a:r>
            <a:r>
              <a:rPr lang="en-GB" dirty="0"/>
              <a:t> </a:t>
            </a:r>
            <a:r>
              <a:rPr lang="en-GB" b="1" dirty="0"/>
              <a:t>difficult</a:t>
            </a:r>
            <a:r>
              <a:rPr lang="en-GB" dirty="0"/>
              <a:t> GCSE qualifications you can study at Byrchall.</a:t>
            </a:r>
          </a:p>
          <a:p>
            <a:endParaRPr lang="en-GB" dirty="0"/>
          </a:p>
          <a:p>
            <a:r>
              <a:rPr lang="en-GB" dirty="0"/>
              <a:t>You will need to be a </a:t>
            </a:r>
            <a:r>
              <a:rPr lang="en-GB" b="1" dirty="0"/>
              <a:t>confident</a:t>
            </a:r>
            <a:r>
              <a:rPr lang="en-GB" dirty="0"/>
              <a:t> student who does not ‘give up’ when something is difficult. Your code will go wrong, and you will need to be resilient enough to find your mistake and fix it.</a:t>
            </a:r>
          </a:p>
          <a:p>
            <a:endParaRPr lang="en-GB" dirty="0"/>
          </a:p>
          <a:p>
            <a:r>
              <a:rPr lang="en-GB" dirty="0"/>
              <a:t>You should be ready for a lot of programming.</a:t>
            </a:r>
          </a:p>
          <a:p>
            <a:endParaRPr lang="en-GB" dirty="0"/>
          </a:p>
          <a:p>
            <a:r>
              <a:rPr lang="en-GB" dirty="0"/>
              <a:t>You should be interested in how computers work, </a:t>
            </a:r>
            <a:r>
              <a:rPr lang="en-GB" b="1" dirty="0"/>
              <a:t>not</a:t>
            </a:r>
            <a:r>
              <a:rPr lang="en-GB" dirty="0"/>
              <a:t> just what they can do. Do not take this course if you just happen to like using computers.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974" y="4624251"/>
            <a:ext cx="850957" cy="8509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664" y="4624251"/>
            <a:ext cx="981392" cy="981392"/>
          </a:xfrm>
          <a:prstGeom prst="rect">
            <a:avLst/>
          </a:prstGeom>
        </p:spPr>
      </p:pic>
    </p:spTree>
    <p:extLst>
      <p:ext uri="{BB962C8B-B14F-4D97-AF65-F5344CB8AC3E}">
        <p14:creationId xmlns:p14="http://schemas.microsoft.com/office/powerpoint/2010/main" val="325343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Creative iMedia</a:t>
            </a:r>
          </a:p>
        </p:txBody>
      </p:sp>
      <p:sp>
        <p:nvSpPr>
          <p:cNvPr id="3" name="Content Placeholder 2"/>
          <p:cNvSpPr>
            <a:spLocks noGrp="1"/>
          </p:cNvSpPr>
          <p:nvPr>
            <p:ph idx="1"/>
          </p:nvPr>
        </p:nvSpPr>
        <p:spPr/>
        <p:txBody>
          <a:bodyPr/>
          <a:lstStyle/>
          <a:p>
            <a:pPr marL="0" indent="0">
              <a:buNone/>
            </a:pPr>
            <a:r>
              <a:rPr lang="en-GB" dirty="0"/>
              <a:t>This course is designed for anyone who loves different kinds of media created for different purposes and audiences.</a:t>
            </a:r>
          </a:p>
          <a:p>
            <a:endParaRPr lang="en-GB" dirty="0"/>
          </a:p>
          <a:p>
            <a:pPr marL="0" indent="0">
              <a:buNone/>
            </a:pPr>
            <a:r>
              <a:rPr lang="en-GB" dirty="0"/>
              <a:t>We will study three units:</a:t>
            </a:r>
          </a:p>
          <a:p>
            <a:r>
              <a:rPr lang="en-GB" dirty="0"/>
              <a:t>R093: Creative iMedia in the Media Industry (exam)</a:t>
            </a:r>
          </a:p>
          <a:p>
            <a:r>
              <a:rPr lang="en-GB" dirty="0"/>
              <a:t>R094: Visual Identity and Digital Graphics (project)</a:t>
            </a:r>
          </a:p>
          <a:p>
            <a:r>
              <a:rPr lang="en-GB" dirty="0"/>
              <a:t>And one optional unit, either:</a:t>
            </a:r>
          </a:p>
          <a:p>
            <a:pPr lvl="1"/>
            <a:r>
              <a:rPr lang="en-GB" dirty="0"/>
              <a:t>R095: Characters and Comics</a:t>
            </a:r>
          </a:p>
          <a:p>
            <a:pPr lvl="1"/>
            <a:r>
              <a:rPr lang="en-GB" dirty="0"/>
              <a:t>R097: Interactive Digital Media</a:t>
            </a:r>
          </a:p>
          <a:p>
            <a:pPr lvl="1"/>
            <a:endParaRPr lang="en-GB" dirty="0"/>
          </a:p>
        </p:txBody>
      </p:sp>
      <p:grpSp>
        <p:nvGrpSpPr>
          <p:cNvPr id="8" name="Group 7"/>
          <p:cNvGrpSpPr/>
          <p:nvPr/>
        </p:nvGrpSpPr>
        <p:grpSpPr>
          <a:xfrm>
            <a:off x="6081055" y="4624251"/>
            <a:ext cx="2218214" cy="2094809"/>
            <a:chOff x="5442857" y="4564893"/>
            <a:chExt cx="2745682" cy="259293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57" y="4604657"/>
              <a:ext cx="1256212" cy="12562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2857" y="5876924"/>
              <a:ext cx="1262438" cy="12624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9875" y="4564893"/>
              <a:ext cx="1268664" cy="126866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4782" y="5833557"/>
              <a:ext cx="1324270" cy="1324268"/>
            </a:xfrm>
            <a:prstGeom prst="rect">
              <a:avLst/>
            </a:prstGeom>
          </p:spPr>
        </p:pic>
      </p:grpSp>
    </p:spTree>
    <p:extLst>
      <p:ext uri="{BB962C8B-B14F-4D97-AF65-F5344CB8AC3E}">
        <p14:creationId xmlns:p14="http://schemas.microsoft.com/office/powerpoint/2010/main" val="82082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R093 Exam</a:t>
            </a:r>
          </a:p>
        </p:txBody>
      </p:sp>
      <p:sp>
        <p:nvSpPr>
          <p:cNvPr id="3" name="Content Placeholder 2"/>
          <p:cNvSpPr>
            <a:spLocks noGrp="1"/>
          </p:cNvSpPr>
          <p:nvPr>
            <p:ph idx="1"/>
          </p:nvPr>
        </p:nvSpPr>
        <p:spPr/>
        <p:txBody>
          <a:bodyPr>
            <a:normAutofit lnSpcReduction="10000"/>
          </a:bodyPr>
          <a:lstStyle/>
          <a:p>
            <a:pPr marL="0" indent="0">
              <a:buNone/>
            </a:pPr>
            <a:r>
              <a:rPr lang="en-GB" dirty="0"/>
              <a:t>Here we will learn about:</a:t>
            </a:r>
          </a:p>
          <a:p>
            <a:r>
              <a:rPr lang="en-GB" dirty="0"/>
              <a:t>Sectors of the media industry, media products and job roles</a:t>
            </a:r>
          </a:p>
          <a:p>
            <a:r>
              <a:rPr lang="en-GB" dirty="0"/>
              <a:t>Factors influencing product design</a:t>
            </a:r>
          </a:p>
          <a:p>
            <a:r>
              <a:rPr lang="en-GB" dirty="0"/>
              <a:t>Pre-production planning</a:t>
            </a:r>
          </a:p>
          <a:p>
            <a:r>
              <a:rPr lang="en-GB" dirty="0"/>
              <a:t>Legal issues</a:t>
            </a:r>
          </a:p>
          <a:p>
            <a:r>
              <a:rPr lang="en-GB" dirty="0"/>
              <a:t>Distribution platforms and types of physical and digital media</a:t>
            </a:r>
          </a:p>
          <a:p>
            <a:pPr marL="0" indent="0">
              <a:buNone/>
            </a:pPr>
            <a:endParaRPr lang="en-GB" dirty="0"/>
          </a:p>
          <a:p>
            <a:pPr marL="0" indent="0">
              <a:buNone/>
            </a:pPr>
            <a:r>
              <a:rPr lang="en-GB" dirty="0"/>
              <a:t>Some answers are short or multiple choice, others need an ‘extended response’ (essay questions or drawing things).</a:t>
            </a:r>
          </a:p>
          <a:p>
            <a:pPr marL="0" indent="0">
              <a:buNone/>
            </a:pPr>
            <a:endParaRPr lang="en-GB" dirty="0"/>
          </a:p>
          <a:p>
            <a:pPr marL="0" indent="0">
              <a:buNone/>
            </a:pPr>
            <a:endParaRPr lang="en-GB" dirty="0"/>
          </a:p>
          <a:p>
            <a:pPr lvl="1"/>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528" y="2998591"/>
            <a:ext cx="858922" cy="8589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508" y="2998591"/>
            <a:ext cx="858922" cy="85892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1857" y="3004378"/>
            <a:ext cx="858922" cy="85892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5206" y="3004378"/>
            <a:ext cx="853135" cy="85313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8332" y="4528717"/>
            <a:ext cx="925605" cy="92560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3814" y="4526279"/>
            <a:ext cx="928043" cy="928043"/>
          </a:xfrm>
          <a:prstGeom prst="rect">
            <a:avLst/>
          </a:prstGeom>
        </p:spPr>
      </p:pic>
    </p:spTree>
    <p:extLst>
      <p:ext uri="{BB962C8B-B14F-4D97-AF65-F5344CB8AC3E}">
        <p14:creationId xmlns:p14="http://schemas.microsoft.com/office/powerpoint/2010/main" val="601804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1_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3.xml><?xml version="1.0" encoding="utf-8"?>
<a:theme xmlns:a="http://schemas.openxmlformats.org/drawingml/2006/main" name="2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Override1.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3.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4.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5.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6.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7.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8.xml><?xml version="1.0" encoding="utf-8"?>
<a:themeOverride xmlns:a="http://schemas.openxmlformats.org/drawingml/2006/main">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Circuit</Template>
  <TotalTime>816</TotalTime>
  <Words>1757</Words>
  <Application>Microsoft Office PowerPoint</Application>
  <PresentationFormat>On-screen Show (4:3)</PresentationFormat>
  <Paragraphs>184</Paragraphs>
  <Slides>21</Slides>
  <Notes>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Circuit</vt:lpstr>
      <vt:lpstr>1_Circuit</vt:lpstr>
      <vt:lpstr>2_Circuit</vt:lpstr>
      <vt:lpstr>What can I study?</vt:lpstr>
      <vt:lpstr>GCSE Computer Science</vt:lpstr>
      <vt:lpstr>C# Programming</vt:lpstr>
      <vt:lpstr>Studying Computers</vt:lpstr>
      <vt:lpstr>Legal, Ethical and Environmental</vt:lpstr>
      <vt:lpstr>Where can Comp Sci take me?</vt:lpstr>
      <vt:lpstr>What might I need to know?</vt:lpstr>
      <vt:lpstr>Creative iMedia</vt:lpstr>
      <vt:lpstr>R093 Exam</vt:lpstr>
      <vt:lpstr>R094 Project</vt:lpstr>
      <vt:lpstr>R095 Characters and Comics</vt:lpstr>
      <vt:lpstr>R097 Interactive Digital Media</vt:lpstr>
      <vt:lpstr>Where can iMedia take me?</vt:lpstr>
      <vt:lpstr>What Might I need to know?</vt:lpstr>
      <vt:lpstr>What Might I need to know?</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a Computing Option</dc:title>
  <dc:creator>Microsoft account</dc:creator>
  <cp:lastModifiedBy>Microsoft account</cp:lastModifiedBy>
  <cp:revision>39</cp:revision>
  <dcterms:created xsi:type="dcterms:W3CDTF">2022-01-14T12:55:37Z</dcterms:created>
  <dcterms:modified xsi:type="dcterms:W3CDTF">2022-01-24T14:23:19Z</dcterms:modified>
</cp:coreProperties>
</file>