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2"/>
  </p:notesMasterIdLst>
  <p:sldIdLst>
    <p:sldId id="262" r:id="rId5"/>
    <p:sldId id="256" r:id="rId6"/>
    <p:sldId id="258" r:id="rId7"/>
    <p:sldId id="263" r:id="rId8"/>
    <p:sldId id="264" r:id="rId9"/>
    <p:sldId id="260" r:id="rId10"/>
    <p:sldId id="261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99"/>
    <a:srgbClr val="66FF66"/>
    <a:srgbClr val="CCCCFF"/>
    <a:srgbClr val="9999FF"/>
    <a:srgbClr val="FFFF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A41BC9-9995-41CD-8584-B1D5E6B704A4}">
  <a:tblStyle styleId="{15A41BC9-9995-41CD-8584-B1D5E6B704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01C34E-B764-4D1D-B6A9-683E936F42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2b9ddc5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e2b9ddc5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2;p15">
            <a:extLst>
              <a:ext uri="{FF2B5EF4-FFF2-40B4-BE49-F238E27FC236}">
                <a16:creationId xmlns:a16="http://schemas.microsoft.com/office/drawing/2014/main" id="{3740725E-3A99-4411-9A64-52FC54601E6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6669" y="419879"/>
            <a:ext cx="7427168" cy="564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1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1480" t="26069" r="5015" b="23108"/>
          <a:stretch/>
        </p:blipFill>
        <p:spPr>
          <a:xfrm>
            <a:off x="321013" y="251579"/>
            <a:ext cx="2367066" cy="10203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88079" y="251579"/>
            <a:ext cx="7117402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latin typeface="Comic Sans MS"/>
                <a:ea typeface="Comic Sans MS"/>
                <a:cs typeface="Comic Sans MS"/>
                <a:sym typeface="Comic Sans MS"/>
              </a:rPr>
              <a:t>Food, it's a way of life</a:t>
            </a:r>
            <a:r>
              <a:rPr lang="en-GB" sz="2600" b="1" u="sng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600" b="1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B0AD6-88E9-42E6-9997-697FC22B476A}"/>
              </a:ext>
            </a:extLst>
          </p:cNvPr>
          <p:cNvSpPr txBox="1"/>
          <p:nvPr/>
        </p:nvSpPr>
        <p:spPr>
          <a:xfrm>
            <a:off x="587829" y="1716833"/>
            <a:ext cx="111407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6 areas covered in the syllabus: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Diet and Good Health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Principles of Nutrition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Food Commodities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Science of Food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Food Provenance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Cooking and Food Preparation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15"/>
          <p:cNvGraphicFramePr/>
          <p:nvPr/>
        </p:nvGraphicFramePr>
        <p:xfrm>
          <a:off x="285548" y="0"/>
          <a:ext cx="11906450" cy="5303540"/>
        </p:xfrm>
        <a:graphic>
          <a:graphicData uri="http://schemas.openxmlformats.org/drawingml/2006/table">
            <a:tbl>
              <a:tblPr firstRow="1" bandRow="1">
                <a:noFill/>
                <a:tableStyleId>{15A41BC9-9995-41CD-8584-B1D5E6B704A4}</a:tableStyleId>
              </a:tblPr>
              <a:tblGrid>
                <a:gridCol w="595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3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7030A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GCSE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7030A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Preparation &amp; Nutrition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1" i="0" u="none" strike="noStrike" cap="none">
                          <a:solidFill>
                            <a:srgbClr val="7030A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Grades 1-9</a:t>
                      </a:r>
                      <a:endParaRPr sz="2400" b="1" i="0" u="none" strike="noStrike" cap="none">
                        <a:solidFill>
                          <a:srgbClr val="00B0F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How will I be assessed?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mo"/>
                        <a:buChar char="ä"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Component 1:Principles of food preparation and nutrition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mo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Written Examination 50% 1 hour 45 minutes.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00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mo"/>
                        <a:buChar char="ä"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Component 2 : Food preparation and nutrition in action 50% (NEA1 &amp; NEA2)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mo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Task 1  30 marks (15%)                                         Food 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</a:t>
                      </a: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cience Investigation                              3 hr practical exam &amp; write up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e.g. best fat for light airy cake texture 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Task 2</a:t>
                      </a:r>
                      <a:r>
                        <a:rPr lang="en-GB" sz="2400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70 marks (35%)</a:t>
                      </a:r>
                      <a:r>
                        <a:rPr lang="en-GB" sz="2400" b="0" i="0" u="none" strike="noStrike" cap="none">
                          <a:solidFill>
                            <a:srgbClr val="00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                                                               Food Preparation                                               3 hr practical exam &amp; write up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lang="en-GB" sz="2400" b="0" i="0" u="none" strike="noStrike" cap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e.g. 3 cultural dishes made with chicken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8914" y="5014095"/>
            <a:ext cx="5852667" cy="15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1924" y="4991077"/>
            <a:ext cx="4695020" cy="176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386614" y="5103984"/>
            <a:ext cx="5852160" cy="1535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369" y="5011024"/>
            <a:ext cx="5631879" cy="183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9434" y="1522934"/>
            <a:ext cx="2627604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55572" y="99994"/>
            <a:ext cx="1981372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4AB4-3825-45B5-90B2-EACC7C77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Things to consider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B31D5-AE90-4B85-9142-75BF0AFF1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Subject not the teacher </a:t>
            </a:r>
          </a:p>
          <a:p>
            <a:r>
              <a:rPr lang="en-GB" dirty="0">
                <a:latin typeface="Comic Sans MS" panose="030F0702030302020204" pitchFamily="66" charset="0"/>
              </a:rPr>
              <a:t>You not your friends </a:t>
            </a:r>
          </a:p>
          <a:p>
            <a:r>
              <a:rPr lang="en-GB" dirty="0">
                <a:latin typeface="Comic Sans MS" panose="030F0702030302020204" pitchFamily="66" charset="0"/>
              </a:rPr>
              <a:t>Cooking most weeks – need to be reliable with ingredients </a:t>
            </a:r>
          </a:p>
          <a:p>
            <a:r>
              <a:rPr lang="en-GB" dirty="0">
                <a:latin typeface="Comic Sans MS" panose="030F0702030302020204" pitchFamily="66" charset="0"/>
              </a:rPr>
              <a:t>Will be theory too – not all cooking </a:t>
            </a:r>
          </a:p>
          <a:p>
            <a:r>
              <a:rPr lang="en-GB" dirty="0">
                <a:latin typeface="Comic Sans MS" panose="030F0702030302020204" pitchFamily="66" charset="0"/>
              </a:rPr>
              <a:t>Be prepared to try new foods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E4414-F8EB-498C-9E7F-44FA16CC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49" y="3582956"/>
            <a:ext cx="4292082" cy="25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8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107A-1269-45E9-8EC5-999818D5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>
                <a:latin typeface="Comic Sans MS" panose="030F0702030302020204" pitchFamily="66" charset="0"/>
              </a:rPr>
              <a:t>Examples of foods we cook: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B1FD-2852-4849-A80A-6007AE81C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Pavlovas</a:t>
            </a:r>
          </a:p>
          <a:p>
            <a:r>
              <a:rPr lang="en-GB" dirty="0">
                <a:latin typeface="Comic Sans MS" panose="030F0702030302020204" pitchFamily="66" charset="0"/>
              </a:rPr>
              <a:t>Burgers</a:t>
            </a:r>
          </a:p>
          <a:p>
            <a:r>
              <a:rPr lang="en-GB" dirty="0">
                <a:latin typeface="Comic Sans MS" panose="030F0702030302020204" pitchFamily="66" charset="0"/>
              </a:rPr>
              <a:t>Thai green curry</a:t>
            </a:r>
          </a:p>
          <a:p>
            <a:r>
              <a:rPr lang="en-GB" dirty="0">
                <a:latin typeface="Comic Sans MS" panose="030F0702030302020204" pitchFamily="66" charset="0"/>
              </a:rPr>
              <a:t>Variety of breads/buns</a:t>
            </a:r>
          </a:p>
          <a:p>
            <a:r>
              <a:rPr lang="en-GB" dirty="0">
                <a:latin typeface="Comic Sans MS" panose="030F0702030302020204" pitchFamily="66" charset="0"/>
              </a:rPr>
              <a:t>Profiteroles</a:t>
            </a:r>
          </a:p>
          <a:p>
            <a:r>
              <a:rPr lang="en-GB" dirty="0">
                <a:latin typeface="Comic Sans MS" panose="030F0702030302020204" pitchFamily="66" charset="0"/>
              </a:rPr>
              <a:t>Veg curry</a:t>
            </a:r>
          </a:p>
          <a:p>
            <a:r>
              <a:rPr lang="en-GB" dirty="0">
                <a:latin typeface="Comic Sans MS" panose="030F0702030302020204" pitchFamily="66" charset="0"/>
              </a:rPr>
              <a:t>Butterfly chicken </a:t>
            </a:r>
          </a:p>
        </p:txBody>
      </p:sp>
      <p:pic>
        <p:nvPicPr>
          <p:cNvPr id="1026" name="Picture 2" descr="Thai Green Curry Chicken Recipe">
            <a:extLst>
              <a:ext uri="{FF2B5EF4-FFF2-40B4-BE49-F238E27FC236}">
                <a16:creationId xmlns:a16="http://schemas.microsoft.com/office/drawing/2014/main" id="{97947E72-B0D2-4A5A-A6AC-E9597BBC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3" y="25574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y Berry's Chocolate Profiteroles Recipe | BBC2 Love To Cook, 2021">
            <a:extLst>
              <a:ext uri="{FF2B5EF4-FFF2-40B4-BE49-F238E27FC236}">
                <a16:creationId xmlns:a16="http://schemas.microsoft.com/office/drawing/2014/main" id="{CF25D3E4-759A-445C-A6A2-95B55D04C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9" b="19292"/>
          <a:stretch/>
        </p:blipFill>
        <p:spPr bwMode="auto">
          <a:xfrm>
            <a:off x="5428735" y="1690688"/>
            <a:ext cx="2515701" cy="184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ul Hollywood's Chelsea buns recipe - BBC Food">
            <a:extLst>
              <a:ext uri="{FF2B5EF4-FFF2-40B4-BE49-F238E27FC236}">
                <a16:creationId xmlns:a16="http://schemas.microsoft.com/office/drawing/2014/main" id="{3273CBD2-E755-4E21-AB7D-D75E8BF84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11642"/>
          <a:stretch/>
        </p:blipFill>
        <p:spPr bwMode="auto">
          <a:xfrm>
            <a:off x="4773289" y="4037592"/>
            <a:ext cx="3406883" cy="25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ndo's Peri-Peri Butterfly Chicken Breast">
            <a:extLst>
              <a:ext uri="{FF2B5EF4-FFF2-40B4-BE49-F238E27FC236}">
                <a16:creationId xmlns:a16="http://schemas.microsoft.com/office/drawing/2014/main" id="{68D45CC1-F690-4BB0-834D-D02620BC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98" y="4461894"/>
            <a:ext cx="2335427" cy="23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uble RL Ranch Burger Recipe | Bon Appétit">
            <a:extLst>
              <a:ext uri="{FF2B5EF4-FFF2-40B4-BE49-F238E27FC236}">
                <a16:creationId xmlns:a16="http://schemas.microsoft.com/office/drawing/2014/main" id="{74FB131A-8CA4-407A-BB8D-5B8A8F146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3371" r="22021" b="22763"/>
          <a:stretch/>
        </p:blipFill>
        <p:spPr bwMode="auto">
          <a:xfrm>
            <a:off x="8397387" y="60679"/>
            <a:ext cx="2949145" cy="23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3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7"/>
          <p:cNvGraphicFramePr/>
          <p:nvPr/>
        </p:nvGraphicFramePr>
        <p:xfrm>
          <a:off x="0" y="-25"/>
          <a:ext cx="12192000" cy="3566070"/>
        </p:xfrm>
        <a:graphic>
          <a:graphicData uri="http://schemas.openxmlformats.org/drawingml/2006/table">
            <a:tbl>
              <a:tblPr>
                <a:noFill/>
                <a:tableStyleId>{FF01C34E-B764-4D1D-B6A9-683E936F42DE}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Futures 16+</a:t>
                      </a:r>
                      <a:endParaRPr sz="1800"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6th form colleges 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Apprenticeships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Vocational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WJEC Level 3 Food &amp; Nutrition                                                 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meat &amp; poultry 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abattoir worker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butcher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baker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fishmonger,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supply chain operator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&amp; drinks engineer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brewer</a:t>
                      </a:r>
                      <a:endParaRPr sz="18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advanced dairy technician 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&amp; beverage service professional cookery                        sustainable commodities                    baker                                                patisserie                                            butcher                                                        food waste management                            hospitality supervisor               confectioner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8" name="Google Shape;118;p17"/>
          <p:cNvGraphicFramePr/>
          <p:nvPr/>
        </p:nvGraphicFramePr>
        <p:xfrm>
          <a:off x="0" y="3527225"/>
          <a:ext cx="12192000" cy="3383220"/>
        </p:xfrm>
        <a:graphic>
          <a:graphicData uri="http://schemas.openxmlformats.org/drawingml/2006/table">
            <a:tbl>
              <a:tblPr>
                <a:noFill/>
                <a:tableStyleId>{FF01C34E-B764-4D1D-B6A9-683E936F42DE}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Degree Level 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biomedical engineering                                                                                                                                                  BSc nutrition &amp; food science                                                                                                                                                                                                                                                                 food science &amp; microbiology                                                            food science &amp; technology                                              biochemistry with industrial experience                                food &amp; consumer science                                                      food nutrition &amp; well-being                                                                  herbal medicine (phytotherapy)                           pharmacology (B210)                                                    medicine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international food &amp; agribusiness                                                                                                                             hotel &amp; event management                                             precision livestock foundation degree                              human nutrition, animal management                                         sport coaching &amp; exercise science                                                                     ecology &amp; conservation                                           equine health &amp; nutrition                                                                 sport                                                                                 health &amp; social welfare</a:t>
                      </a:r>
                      <a:endParaRPr sz="18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8"/>
          <p:cNvGraphicFramePr/>
          <p:nvPr>
            <p:extLst>
              <p:ext uri="{D42A27DB-BD31-4B8C-83A1-F6EECF244321}">
                <p14:modId xmlns:p14="http://schemas.microsoft.com/office/powerpoint/2010/main" val="1367314240"/>
              </p:ext>
            </p:extLst>
          </p:nvPr>
        </p:nvGraphicFramePr>
        <p:xfrm>
          <a:off x="0" y="457170"/>
          <a:ext cx="4064000" cy="6309180"/>
        </p:xfrm>
        <a:graphic>
          <a:graphicData uri="http://schemas.openxmlformats.org/drawingml/2006/table">
            <a:tbl>
              <a:tblPr>
                <a:noFill/>
                <a:tableStyleId>{FF01C34E-B764-4D1D-B6A9-683E936F42DE}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in education </a:t>
                      </a:r>
                      <a:endParaRPr sz="1800" b="1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teacher                                                        chef lecturer                                    university lecturer                                                 </a:t>
                      </a:r>
                      <a:endParaRPr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armed forces catering corps</a:t>
                      </a:r>
                      <a:endParaRPr lang="en-GB" sz="1800" dirty="0">
                        <a:highlight>
                          <a:srgbClr val="FFFF00"/>
                        </a:highlight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British Army                                             Royal Air Force                                       Navy </a:t>
                      </a:r>
                      <a:endParaRPr lang="en-GB"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10329"/>
                  </a:ext>
                </a:extLst>
              </a:tr>
              <a:tr h="4169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hospitality &amp; catering </a:t>
                      </a:r>
                      <a:endParaRPr sz="18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9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front of house – concierge, receptionist, maître  d’,                    drinks &amp; beverage manager, sommelier, waiting staff, housekeeping, events manager, mixologist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back of house – kitchen porter, commis chef, chef de </a:t>
                      </a:r>
                      <a:r>
                        <a:rPr lang="en-GB" sz="1800" dirty="0" err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partie</a:t>
                      </a:r>
                      <a:r>
                        <a:rPr lang="en-GB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, pastry chef, sous chef, head chef, executive head chef </a:t>
                      </a:r>
                      <a:endParaRPr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5143"/>
                  </a:ext>
                </a:extLst>
              </a:tr>
            </a:tbl>
          </a:graphicData>
        </a:graphic>
      </p:graphicFrame>
      <p:graphicFrame>
        <p:nvGraphicFramePr>
          <p:cNvPr id="3" name="Google Shape;123;p18">
            <a:extLst>
              <a:ext uri="{FF2B5EF4-FFF2-40B4-BE49-F238E27FC236}">
                <a16:creationId xmlns:a16="http://schemas.microsoft.com/office/drawing/2014/main" id="{C85C4C44-AFD8-47BA-AC4A-D7C94A13E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319133"/>
              </p:ext>
            </p:extLst>
          </p:nvPr>
        </p:nvGraphicFramePr>
        <p:xfrm>
          <a:off x="8128001" y="457169"/>
          <a:ext cx="4064000" cy="6309179"/>
        </p:xfrm>
        <a:graphic>
          <a:graphicData uri="http://schemas.openxmlformats.org/drawingml/2006/table">
            <a:tbl>
              <a:tblPr>
                <a:noFill/>
                <a:tableStyleId>{FF01C34E-B764-4D1D-B6A9-683E936F42DE}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88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science</a:t>
                      </a:r>
                      <a:endParaRPr sz="1800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0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naturopath                                              food technologist                        toxicologist                   microbiologist                                               nutritional therapist                                           product development scientist                                                        quality control manager                            research scientist               development chef                           technical brewer</a:t>
                      </a:r>
                      <a:endParaRPr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&amp; drink manufacturing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28411"/>
                  </a:ext>
                </a:extLst>
              </a:tr>
              <a:tr h="24123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manufacturing engineer                       food compliance                                 quality assurance                                  food purchasing product development product sales  marketing &amp; branding                      production manager                 development chef</a:t>
                      </a:r>
                      <a:endParaRPr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Google Shape;123;p18">
            <a:extLst>
              <a:ext uri="{FF2B5EF4-FFF2-40B4-BE49-F238E27FC236}">
                <a16:creationId xmlns:a16="http://schemas.microsoft.com/office/drawing/2014/main" id="{48DE1B27-77C9-4813-B481-20EF5EA62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594610"/>
              </p:ext>
            </p:extLst>
          </p:nvPr>
        </p:nvGraphicFramePr>
        <p:xfrm>
          <a:off x="4064002" y="457170"/>
          <a:ext cx="4064000" cy="6309180"/>
        </p:xfrm>
        <a:graphic>
          <a:graphicData uri="http://schemas.openxmlformats.org/drawingml/2006/table">
            <a:tbl>
              <a:tblPr>
                <a:noFill/>
                <a:tableStyleId>{FF01C34E-B764-4D1D-B6A9-683E936F42DE}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artisan food producer </a:t>
                      </a:r>
                      <a:endParaRPr sz="1800" b="1" dirty="0">
                        <a:solidFill>
                          <a:schemeClr val="tx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6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baker &amp; patisserie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cheesemonger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chocolatier &amp; confectioner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butcher &amp; charcuterie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fishmonger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drinks producer</a:t>
                      </a:r>
                      <a:endParaRPr sz="18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preserves &amp; condiments </a:t>
                      </a:r>
                      <a:endParaRPr sz="18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Agriculture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83205"/>
                  </a:ext>
                </a:extLst>
              </a:tr>
              <a:tr h="3245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farmer                                                 farm labourer                                          animal nutritionist                                 food producer                                 vineyard manager                           winemaker                               engineering geologist               environmental scientist                           soil microbiologist                     mechanical engineer                        aquarist ecologist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07516"/>
                  </a:ext>
                </a:extLst>
              </a:tr>
            </a:tbl>
          </a:graphicData>
        </a:graphic>
      </p:graphicFrame>
      <p:graphicFrame>
        <p:nvGraphicFramePr>
          <p:cNvPr id="5" name="Google Shape;123;p18">
            <a:extLst>
              <a:ext uri="{FF2B5EF4-FFF2-40B4-BE49-F238E27FC236}">
                <a16:creationId xmlns:a16="http://schemas.microsoft.com/office/drawing/2014/main" id="{4463736A-6DEC-46DE-83F5-E333B6DE9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508764"/>
              </p:ext>
            </p:extLst>
          </p:nvPr>
        </p:nvGraphicFramePr>
        <p:xfrm>
          <a:off x="0" y="0"/>
          <a:ext cx="12192000" cy="457170"/>
        </p:xfrm>
        <a:graphic>
          <a:graphicData uri="http://schemas.openxmlformats.org/drawingml/2006/table">
            <a:tbl>
              <a:tblPr>
                <a:noFill/>
                <a:tableStyleId>{FF01C34E-B764-4D1D-B6A9-683E936F42DE}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Food Futures Careers</a:t>
                      </a:r>
                      <a:endParaRPr sz="1800" b="1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EAEC0A67BED4187BF8109C6C47ADD" ma:contentTypeVersion="14" ma:contentTypeDescription="Create a new document." ma:contentTypeScope="" ma:versionID="e311e86a12d4bedceda0c2f383566b68">
  <xsd:schema xmlns:xsd="http://www.w3.org/2001/XMLSchema" xmlns:xs="http://www.w3.org/2001/XMLSchema" xmlns:p="http://schemas.microsoft.com/office/2006/metadata/properties" xmlns:ns3="e3d084bf-0621-4e7b-bd0a-3600d02c769d" xmlns:ns4="addd82bf-15ee-4ec9-8280-b054c8781498" targetNamespace="http://schemas.microsoft.com/office/2006/metadata/properties" ma:root="true" ma:fieldsID="0e2e74b86a853c8169fa3aca8d717d2d" ns3:_="" ns4:_="">
    <xsd:import namespace="e3d084bf-0621-4e7b-bd0a-3600d02c769d"/>
    <xsd:import namespace="addd82bf-15ee-4ec9-8280-b054c87814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084bf-0621-4e7b-bd0a-3600d02c7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d82bf-15ee-4ec9-8280-b054c8781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ACD849-ACC3-4BA7-A4F7-243760B6861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dd82bf-15ee-4ec9-8280-b054c8781498"/>
    <ds:schemaRef ds:uri="e3d084bf-0621-4e7b-bd0a-3600d02c769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46DC1E-D66B-4102-A914-52258395CA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FE782-0138-4B42-8194-1C6288FD8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084bf-0621-4e7b-bd0a-3600d02c769d"/>
    <ds:schemaRef ds:uri="addd82bf-15ee-4ec9-8280-b054c87814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477</Words>
  <Application>Microsoft Office PowerPoint</Application>
  <PresentationFormat>Widescreen</PresentationFormat>
  <Paragraphs>77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Arimo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Things to consider </vt:lpstr>
      <vt:lpstr>Examples of foods we cook: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Adele Louise James</dc:creator>
  <cp:lastModifiedBy>M Waseem</cp:lastModifiedBy>
  <cp:revision>13</cp:revision>
  <dcterms:modified xsi:type="dcterms:W3CDTF">2023-01-17T08:19:36Z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0x010100D81EAEC0A67BED4187BF8109C6C47ADD</vt:lpwstr>
  </property>
</Properties>
</file>