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6"/>
  </p:notesMasterIdLst>
  <p:handoutMasterIdLst>
    <p:handoutMasterId r:id="rId17"/>
  </p:handoutMasterIdLst>
  <p:sldIdLst>
    <p:sldId id="319" r:id="rId2"/>
    <p:sldId id="330" r:id="rId3"/>
    <p:sldId id="334" r:id="rId4"/>
    <p:sldId id="333" r:id="rId5"/>
    <p:sldId id="331" r:id="rId6"/>
    <p:sldId id="332" r:id="rId7"/>
    <p:sldId id="336" r:id="rId8"/>
    <p:sldId id="342" r:id="rId9"/>
    <p:sldId id="337" r:id="rId10"/>
    <p:sldId id="343" r:id="rId11"/>
    <p:sldId id="338" r:id="rId12"/>
    <p:sldId id="339" r:id="rId13"/>
    <p:sldId id="340" r:id="rId14"/>
    <p:sldId id="341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9933"/>
    <a:srgbClr val="FF7A37"/>
    <a:srgbClr val="FF9966"/>
    <a:srgbClr val="D88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8455" autoAdjust="0"/>
  </p:normalViewPr>
  <p:slideViewPr>
    <p:cSldViewPr>
      <p:cViewPr varScale="1">
        <p:scale>
          <a:sx n="61" d="100"/>
          <a:sy n="61" d="100"/>
        </p:scale>
        <p:origin x="14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2C24A-26B8-4DFD-A1CF-17C55A40B70B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B890-D24C-49DC-B134-E42750DED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7ADE-B1E8-4216-91D8-2DDA050620EC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C1D2C-9BE6-4942-A29C-62591DB81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9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7B1B-5E04-46C4-A5EE-E0D6360E9A6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Downloads\School Summer Work\Triangular PowerPoint Background 16-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46204"/>
          <a:stretch/>
        </p:blipFill>
        <p:spPr bwMode="auto">
          <a:xfrm>
            <a:off x="0" y="0"/>
            <a:ext cx="428396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88235" y="-1"/>
            <a:ext cx="8855765" cy="6859301"/>
            <a:chOff x="288235" y="-1"/>
            <a:chExt cx="8855765" cy="6859301"/>
          </a:xfrm>
        </p:grpSpPr>
        <p:sp>
          <p:nvSpPr>
            <p:cNvPr id="8" name="Freeform 7"/>
            <p:cNvSpPr/>
            <p:nvPr userDrawn="1"/>
          </p:nvSpPr>
          <p:spPr>
            <a:xfrm>
              <a:off x="288235" y="-1"/>
              <a:ext cx="4631635" cy="6859301"/>
            </a:xfrm>
            <a:custGeom>
              <a:avLst/>
              <a:gdLst>
                <a:gd name="connsiteX0" fmla="*/ 4015408 w 4631635"/>
                <a:gd name="connsiteY0" fmla="*/ 0 h 7345017"/>
                <a:gd name="connsiteX1" fmla="*/ 0 w 4631635"/>
                <a:gd name="connsiteY1" fmla="*/ 7335078 h 7345017"/>
                <a:gd name="connsiteX2" fmla="*/ 4631635 w 4631635"/>
                <a:gd name="connsiteY2" fmla="*/ 7345017 h 7345017"/>
                <a:gd name="connsiteX3" fmla="*/ 4562061 w 4631635"/>
                <a:gd name="connsiteY3" fmla="*/ 39756 h 7345017"/>
                <a:gd name="connsiteX4" fmla="*/ 4015408 w 4631635"/>
                <a:gd name="connsiteY4" fmla="*/ 0 h 73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635" h="7345017">
                  <a:moveTo>
                    <a:pt x="4015408" y="0"/>
                  </a:moveTo>
                  <a:lnTo>
                    <a:pt x="0" y="7335078"/>
                  </a:lnTo>
                  <a:lnTo>
                    <a:pt x="4631635" y="7345017"/>
                  </a:lnTo>
                  <a:lnTo>
                    <a:pt x="4562061" y="39756"/>
                  </a:lnTo>
                  <a:lnTo>
                    <a:pt x="40154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644008" y="0"/>
              <a:ext cx="449999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/>
          <a:stretch/>
        </p:blipFill>
        <p:spPr>
          <a:xfrm>
            <a:off x="0" y="-1"/>
            <a:ext cx="6228184" cy="6859301"/>
          </a:xfrm>
          <a:prstGeom prst="rect">
            <a:avLst/>
          </a:prstGeom>
          <a:effectLst/>
        </p:spPr>
      </p:pic>
      <p:pic>
        <p:nvPicPr>
          <p:cNvPr id="10" name="Picture 8" descr="C:\Downloads\School Summer Work\School\Grey box with swoosh P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4" y="2547192"/>
            <a:ext cx="6219516" cy="227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93" y="144016"/>
            <a:ext cx="1783439" cy="2204864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6324876"/>
            <a:ext cx="6750496" cy="344484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176" cy="862672"/>
          </a:xfrm>
          <a:prstGeom prst="rect">
            <a:avLst/>
          </a:prstGeom>
        </p:spPr>
        <p:txBody>
          <a:bodyPr/>
          <a:lstStyle>
            <a:lvl1pPr>
              <a:defRPr sz="1100" b="0" kern="12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8000" y="2566800"/>
            <a:ext cx="4896000" cy="1742400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200" y="4798800"/>
            <a:ext cx="6040800" cy="1296000"/>
          </a:xfrm>
        </p:spPr>
        <p:txBody>
          <a:bodyPr/>
          <a:lstStyle>
            <a:lvl1pPr marL="0" indent="0" algn="r">
              <a:buNone/>
              <a:defRPr>
                <a:solidFill>
                  <a:srgbClr val="80171D"/>
                </a:solidFill>
                <a:latin typeface="Caudex" panose="02040502050505030304" pitchFamily="18" charset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96" y="44625"/>
            <a:ext cx="1584176" cy="86409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83768" y="138615"/>
            <a:ext cx="6552728" cy="9141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7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1556792"/>
            <a:ext cx="3664024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624" y="1556792"/>
            <a:ext cx="3664024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1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556792"/>
            <a:ext cx="3672408" cy="72008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088" y="1556792"/>
            <a:ext cx="3672408" cy="72008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547664" y="2276872"/>
            <a:ext cx="3664024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364088" y="2276872"/>
            <a:ext cx="367856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5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7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C876-C28C-4FCC-A084-76C89B7B7269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77043" y="69011"/>
            <a:ext cx="7366958" cy="1423359"/>
          </a:xfrm>
          <a:custGeom>
            <a:avLst/>
            <a:gdLst>
              <a:gd name="connsiteX0" fmla="*/ 646981 w 7470475"/>
              <a:gd name="connsiteY0" fmla="*/ 0 h 1423359"/>
              <a:gd name="connsiteX1" fmla="*/ 0 w 7470475"/>
              <a:gd name="connsiteY1" fmla="*/ 1147314 h 1423359"/>
              <a:gd name="connsiteX2" fmla="*/ 2449901 w 7470475"/>
              <a:gd name="connsiteY2" fmla="*/ 1423359 h 1423359"/>
              <a:gd name="connsiteX3" fmla="*/ 5529532 w 7470475"/>
              <a:gd name="connsiteY3" fmla="*/ 1371600 h 1423359"/>
              <a:gd name="connsiteX4" fmla="*/ 7470475 w 7470475"/>
              <a:gd name="connsiteY4" fmla="*/ 1259457 h 1423359"/>
              <a:gd name="connsiteX5" fmla="*/ 7470475 w 7470475"/>
              <a:gd name="connsiteY5" fmla="*/ 25880 h 1423359"/>
              <a:gd name="connsiteX6" fmla="*/ 646981 w 7470475"/>
              <a:gd name="connsiteY6" fmla="*/ 0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475" h="1423359">
                <a:moveTo>
                  <a:pt x="646981" y="0"/>
                </a:moveTo>
                <a:lnTo>
                  <a:pt x="0" y="1147314"/>
                </a:lnTo>
                <a:lnTo>
                  <a:pt x="2449901" y="1423359"/>
                </a:lnTo>
                <a:lnTo>
                  <a:pt x="5529532" y="1371600"/>
                </a:lnTo>
                <a:lnTo>
                  <a:pt x="7470475" y="1259457"/>
                </a:lnTo>
                <a:lnTo>
                  <a:pt x="7470475" y="25880"/>
                </a:lnTo>
                <a:lnTo>
                  <a:pt x="646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777043" y="69011"/>
            <a:ext cx="7366958" cy="1423359"/>
          </a:xfrm>
          <a:custGeom>
            <a:avLst/>
            <a:gdLst>
              <a:gd name="connsiteX0" fmla="*/ 646981 w 7470475"/>
              <a:gd name="connsiteY0" fmla="*/ 0 h 1423359"/>
              <a:gd name="connsiteX1" fmla="*/ 0 w 7470475"/>
              <a:gd name="connsiteY1" fmla="*/ 1147314 h 1423359"/>
              <a:gd name="connsiteX2" fmla="*/ 2449901 w 7470475"/>
              <a:gd name="connsiteY2" fmla="*/ 1423359 h 1423359"/>
              <a:gd name="connsiteX3" fmla="*/ 5529532 w 7470475"/>
              <a:gd name="connsiteY3" fmla="*/ 1371600 h 1423359"/>
              <a:gd name="connsiteX4" fmla="*/ 7470475 w 7470475"/>
              <a:gd name="connsiteY4" fmla="*/ 1259457 h 1423359"/>
              <a:gd name="connsiteX5" fmla="*/ 7470475 w 7470475"/>
              <a:gd name="connsiteY5" fmla="*/ 25880 h 1423359"/>
              <a:gd name="connsiteX6" fmla="*/ 646981 w 7470475"/>
              <a:gd name="connsiteY6" fmla="*/ 0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475" h="1423359">
                <a:moveTo>
                  <a:pt x="646981" y="0"/>
                </a:moveTo>
                <a:lnTo>
                  <a:pt x="0" y="1147314"/>
                </a:lnTo>
                <a:lnTo>
                  <a:pt x="2449901" y="1423359"/>
                </a:lnTo>
                <a:lnTo>
                  <a:pt x="5529532" y="1371600"/>
                </a:lnTo>
                <a:lnTo>
                  <a:pt x="7470475" y="1259457"/>
                </a:lnTo>
                <a:lnTo>
                  <a:pt x="7470475" y="25880"/>
                </a:lnTo>
                <a:lnTo>
                  <a:pt x="6469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369768"/>
            <a:ext cx="6638528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1760" y="101822"/>
            <a:ext cx="6638528" cy="5127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1760" y="5936506"/>
            <a:ext cx="66385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00" y="44624"/>
            <a:ext cx="1584000" cy="862576"/>
          </a:xfrm>
          <a:prstGeom prst="rect">
            <a:avLst/>
          </a:prstGeom>
        </p:spPr>
        <p:txBody>
          <a:bodyPr/>
          <a:lstStyle>
            <a:lvl1pPr>
              <a:defRPr sz="1100" spc="30" baseline="0">
                <a:solidFill>
                  <a:schemeClr val="bg1"/>
                </a:solidFill>
                <a:latin typeface="Lemon/Milk" pitchFamily="34" charset="0"/>
              </a:defRPr>
            </a:lvl1pPr>
          </a:lstStyle>
          <a:p>
            <a:fld id="{1226C430-2411-4E95-BB3B-231DCEC6C101}" type="datetimeFigureOut">
              <a:rPr lang="en-GB" smtClean="0">
                <a:solidFill>
                  <a:prstClr val="white"/>
                </a:solidFill>
              </a:rPr>
              <a:pPr/>
              <a:t>24/01/2022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6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0" r="15772" b="-1"/>
          <a:stretch/>
        </p:blipFill>
        <p:spPr>
          <a:xfrm>
            <a:off x="1889233" y="129309"/>
            <a:ext cx="7254768" cy="1428909"/>
          </a:xfrm>
          <a:prstGeom prst="rect">
            <a:avLst/>
          </a:prstGeom>
        </p:spPr>
      </p:pic>
      <p:pic>
        <p:nvPicPr>
          <p:cNvPr id="11" name="Picture 9" descr="C:\Downloads\School Summer Work\Triangular PowerPoint Background 16-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6926" r="69493" b="22148"/>
          <a:stretch/>
        </p:blipFill>
        <p:spPr bwMode="auto">
          <a:xfrm>
            <a:off x="0" y="1"/>
            <a:ext cx="1761067" cy="30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Triangle 11"/>
          <p:cNvSpPr/>
          <p:nvPr/>
        </p:nvSpPr>
        <p:spPr>
          <a:xfrm flipH="1">
            <a:off x="395536" y="692696"/>
            <a:ext cx="1440160" cy="24482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768" y="138615"/>
            <a:ext cx="6552728" cy="91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4" y="1558218"/>
            <a:ext cx="7488832" cy="518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8540"/>
          <a:stretch/>
        </p:blipFill>
        <p:spPr>
          <a:xfrm>
            <a:off x="0" y="0"/>
            <a:ext cx="2627784" cy="41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emon/Mil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udex" panose="02040502050505030304" pitchFamily="18" charset="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kmillward@byrchall.wigan.sch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http://upload.moldova.org/auto/Acura/2007_Acura-Advanced-Sports-Car-Concept_1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566800"/>
            <a:ext cx="5760152" cy="2014328"/>
          </a:xfrm>
        </p:spPr>
        <p:txBody>
          <a:bodyPr/>
          <a:lstStyle/>
          <a:p>
            <a:pPr algn="ctr"/>
            <a:r>
              <a:rPr lang="en-GB" b="1" kern="0" dirty="0">
                <a:latin typeface="Tw Cen MT" pitchFamily="34" charset="0"/>
              </a:rPr>
              <a:t>Science Options Evening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2339752" y="5229200"/>
            <a:ext cx="69127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‘Inspiring young scientists of the future, atom by atom’.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0744"/>
      </p:ext>
    </p:extLst>
  </p:cSld>
  <p:clrMapOvr>
    <a:masterClrMapping/>
  </p:clrMapOvr>
  <p:transition advTm="1141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u="sng" dirty="0">
                <a:latin typeface="+mn-lt"/>
              </a:rPr>
              <a:t>Separate science- Biology, Chemistry and Physics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080" y="256490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You will have 7 hours of science each week.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will be required to sit six exam papers: two biology, two chemistry and two physics. Each of the papers will assess knowledge and understanding from distinct topic areas and are 1hour 45 </a:t>
            </a:r>
            <a:r>
              <a:rPr lang="en-GB" sz="2400" dirty="0" err="1"/>
              <a:t>mins</a:t>
            </a:r>
            <a:r>
              <a:rPr lang="en-GB" sz="2400" dirty="0"/>
              <a:t> long.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Working scientifically is assessed through purposeful practical activities (28 required practical's- 10 Biology, 8 Chemistry and 10 Physics).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Tiers - Foundation - grades 1-5,  Higher – grades 4-9. 30% of questions will be on both higher and foundation</a:t>
            </a:r>
          </a:p>
        </p:txBody>
      </p:sp>
    </p:spTree>
    <p:extLst>
      <p:ext uri="{BB962C8B-B14F-4D97-AF65-F5344CB8AC3E}">
        <p14:creationId xmlns:p14="http://schemas.microsoft.com/office/powerpoint/2010/main" val="218949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558218"/>
            <a:ext cx="7488832" cy="5183150"/>
          </a:xfrm>
        </p:spPr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Separate science uses up one option block.</a:t>
            </a:r>
          </a:p>
          <a:p>
            <a:r>
              <a:rPr lang="en-GB" dirty="0">
                <a:latin typeface="+mn-lt"/>
              </a:rPr>
              <a:t>It is available for students following pathway 1 in the option booklet.</a:t>
            </a:r>
          </a:p>
          <a:p>
            <a:r>
              <a:rPr lang="en-GB" dirty="0">
                <a:latin typeface="+mn-lt"/>
              </a:rPr>
              <a:t>You will be awarded three separate GCSE’s at the end of year 11.</a:t>
            </a:r>
          </a:p>
          <a:p>
            <a:r>
              <a:rPr lang="en-GB" dirty="0">
                <a:latin typeface="+mn-lt"/>
              </a:rPr>
              <a:t>Separate </a:t>
            </a:r>
            <a:r>
              <a:rPr lang="en-GB">
                <a:latin typeface="+mn-lt"/>
              </a:rPr>
              <a:t>science can </a:t>
            </a:r>
            <a:r>
              <a:rPr lang="en-GB" dirty="0">
                <a:latin typeface="+mn-lt"/>
              </a:rPr>
              <a:t>lead to further study at A-level / degree.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u="sng" dirty="0">
                <a:latin typeface="+mn-lt"/>
              </a:rPr>
              <a:t>Separate science- Biology, Chemistry and Physics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7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You will study the topics in more depth and an additional unit in physics.</a:t>
            </a:r>
          </a:p>
          <a:p>
            <a:r>
              <a:rPr lang="en-GB" sz="2800" dirty="0">
                <a:latin typeface="+mn-lt"/>
              </a:rPr>
              <a:t>You will be expected to do additional reading about science and keep up to date with science in the new and current developments.</a:t>
            </a:r>
          </a:p>
          <a:p>
            <a:endParaRPr lang="en-GB" sz="2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How is separate science different to combined science?</a:t>
            </a:r>
          </a:p>
        </p:txBody>
      </p:sp>
      <p:pic>
        <p:nvPicPr>
          <p:cNvPr id="4" name="Picture 3" descr="Byrchall_High_School_2017-9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906217"/>
            <a:ext cx="4248301" cy="283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99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Are you interested in Science?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work hard in Science lessons?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Are you committed to completing homework and additional work?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keep up to date with science in the news?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work well in a team?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 you have good communication skills?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Can you listen to the ideas and opinions of others?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Is separate science for me?</a:t>
            </a:r>
          </a:p>
        </p:txBody>
      </p:sp>
    </p:spTree>
    <p:extLst>
      <p:ext uri="{BB962C8B-B14F-4D97-AF65-F5344CB8AC3E}">
        <p14:creationId xmlns:p14="http://schemas.microsoft.com/office/powerpoint/2010/main" val="129082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n-lt"/>
              </a:rPr>
              <a:t>If you require any further details you can speak to your class teacher or email them via your school email address.</a:t>
            </a:r>
          </a:p>
          <a:p>
            <a:pPr marL="0" indent="0">
              <a:buNone/>
            </a:pPr>
            <a:endParaRPr lang="en-GB" sz="1100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Contact Katrina Millward (Head of department:</a:t>
            </a:r>
          </a:p>
          <a:p>
            <a:pPr marL="0" indent="0">
              <a:buNone/>
            </a:pPr>
            <a:r>
              <a:rPr lang="en-GB" dirty="0">
                <a:latin typeface="+mn-lt"/>
                <a:hlinkClick r:id="rId2"/>
              </a:rPr>
              <a:t>kmillward@byrchall.wigan.sch.uk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Where can I get more information?</a:t>
            </a:r>
          </a:p>
        </p:txBody>
      </p:sp>
      <p:pic>
        <p:nvPicPr>
          <p:cNvPr id="4" name="Picture 3" descr="Byrchall_High_School_2017-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62" y="5234536"/>
            <a:ext cx="1933694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7" y="5234536"/>
            <a:ext cx="1800691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34" y="5234536"/>
            <a:ext cx="1800691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arnold\Desktop\fi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74" y="5234536"/>
            <a:ext cx="1958023" cy="129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62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70218"/>
            <a:ext cx="4010636" cy="338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Byrchall_High_School_2017-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-31261"/>
            <a:ext cx="5170551" cy="345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Byrchall_High_School_2017-89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" y="3068960"/>
            <a:ext cx="3183835" cy="378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Byrchall_High_School_2017-93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2924944"/>
            <a:ext cx="3949776" cy="3961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marnold\Desktop\fi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72" y="0"/>
            <a:ext cx="42945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43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31640" y="1052513"/>
            <a:ext cx="7488237" cy="518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+mn-lt"/>
              </a:rPr>
              <a:t>Vision statement</a:t>
            </a:r>
          </a:p>
          <a:p>
            <a:pPr marL="0" indent="0">
              <a:buNone/>
            </a:pPr>
            <a:endParaRPr lang="en-GB" sz="4800" b="1" dirty="0">
              <a:latin typeface="+mn-lt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‘Inspiring young scientists of the future, atom by atom’.</a:t>
            </a:r>
            <a:endParaRPr lang="en-GB" sz="4800" b="1" dirty="0">
              <a:solidFill>
                <a:srgbClr val="00B050"/>
              </a:solidFill>
              <a:latin typeface="+mn-lt"/>
            </a:endParaRPr>
          </a:p>
          <a:p>
            <a:pPr marL="0" indent="0">
              <a:buNone/>
            </a:pPr>
            <a:endParaRPr lang="en-GB" sz="4800" b="1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92388" y="138113"/>
            <a:ext cx="6551612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Why is science important? </a:t>
            </a:r>
          </a:p>
        </p:txBody>
      </p:sp>
    </p:spTree>
    <p:extLst>
      <p:ext uri="{BB962C8B-B14F-4D97-AF65-F5344CB8AC3E}">
        <p14:creationId xmlns:p14="http://schemas.microsoft.com/office/powerpoint/2010/main" val="249976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dirty="0">
                <a:latin typeface="+mn-lt"/>
              </a:rPr>
              <a:t>Science surrounds us. It is everywhere in our daily lives - all day, every day!  We want Science to inspire students to explore the world around them and recognise and understand this.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is science important? </a:t>
            </a:r>
          </a:p>
        </p:txBody>
      </p:sp>
    </p:spTree>
    <p:extLst>
      <p:ext uri="{BB962C8B-B14F-4D97-AF65-F5344CB8AC3E}">
        <p14:creationId xmlns:p14="http://schemas.microsoft.com/office/powerpoint/2010/main" val="98680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GB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Science is all around us…..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Think about all the things you used this morning to get ready.</a:t>
            </a:r>
            <a:r>
              <a:rPr lang="en-GB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Most of them were made or developed by scientists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is science important? </a:t>
            </a:r>
          </a:p>
        </p:txBody>
      </p:sp>
      <p:pic>
        <p:nvPicPr>
          <p:cNvPr id="4" name="Picture 4" descr="http://upload.moldova.org/auto/Acura/2007_Acura-Advanced-Sports-Car-Concept_1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52655"/>
            <a:ext cx="1562349" cy="106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classroomclipart.com/images/gallery/Health_Care_and_Medicine/vaccin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98" y="4789658"/>
            <a:ext cx="1313177" cy="85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mirror.altrec.com/images/shop/photos/NKE/31224_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35" y="4789658"/>
            <a:ext cx="1760240" cy="17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api.ning.com/files/OpdngfoSXalfgeeqN5IyXCQfHsy2CnuixVMkNw1x0MYqwWnHMWUormXkxcua1Qz0XMCoaOag4Xrl8-XPTF1mDZavvhBBosrV/makeup_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" y="4452655"/>
            <a:ext cx="1102568" cy="9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takemeiamyours.files.wordpress.com/2008/02/rollerco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24" y="4809773"/>
            <a:ext cx="1094056" cy="14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blog.wired.com/photos/uncategorized/2008/02/12/satell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7" y="5570147"/>
            <a:ext cx="1342566" cy="10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608708" y="6361629"/>
            <a:ext cx="6427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do each of these depend on science?</a:t>
            </a:r>
          </a:p>
        </p:txBody>
      </p:sp>
    </p:spTree>
    <p:extLst>
      <p:ext uri="{BB962C8B-B14F-4D97-AF65-F5344CB8AC3E}">
        <p14:creationId xmlns:p14="http://schemas.microsoft.com/office/powerpoint/2010/main" val="24908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Everyone will continue with their science studies. However you have a choice of two pathways: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There are TWO pathways: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latin typeface="+mn-lt"/>
              </a:rPr>
              <a:t>Courses</a:t>
            </a:r>
            <a:endParaRPr lang="en-GB" b="1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8364" y="3861048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SCIENCE (2 GCSE’s)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4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SCIENCE (3 GCSE’s)</a:t>
            </a:r>
            <a:endParaRPr lang="en-GB" sz="32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364" y="5966968"/>
            <a:ext cx="846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Both pathways follow the AQA exam board and specification.</a:t>
            </a:r>
          </a:p>
        </p:txBody>
      </p:sp>
      <p:pic>
        <p:nvPicPr>
          <p:cNvPr id="1028" name="Picture 4" descr="AQA Realising Potential Vector Logo - (.SVG + .PNG) - Get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84" y="5842075"/>
            <a:ext cx="1114412" cy="6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558218"/>
            <a:ext cx="7488832" cy="518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+mn-lt"/>
              </a:rPr>
              <a:t>Combined science trilogy is a double award worth two GCSE’s. Students will be awarded 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2 numerical GCSE Science grades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based on an average of the 3 sciences e.g. 4,4 / 4,5 / 5,5.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The exam board we follow is AQA.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+mn-lt"/>
              </a:rPr>
              <a:t>Combined science- Trilogy</a:t>
            </a:r>
            <a:endParaRPr lang="en-GB" b="1" dirty="0">
              <a:latin typeface="+mn-lt"/>
            </a:endParaRPr>
          </a:p>
        </p:txBody>
      </p:sp>
      <p:pic>
        <p:nvPicPr>
          <p:cNvPr id="6" name="Picture 4" descr="AQA Realising Potential Vector Logo - (.SVG + .PNG) - Get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834492" cy="10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210623"/>
            <a:ext cx="6552728" cy="914121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Combined science- Trilogy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82734" y="242088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You will study science for 5 hours a week.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Students will be required to sit six exam papers: two biology, two chemistry and two physics. Each of the papers will assess knowledge and understanding from distinct topic areas and are 1hour 15 </a:t>
            </a:r>
            <a:r>
              <a:rPr lang="en-GB" sz="2400" dirty="0" err="1"/>
              <a:t>mins</a:t>
            </a:r>
            <a:r>
              <a:rPr lang="en-GB" sz="2400" dirty="0"/>
              <a:t> long.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Working scientifically is assessed through purposeful practical activities (21 required practical's).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Tiers - Foundation - grades 1-5,  Higher – grades 4-9. 30% of questions will be on both higher and foundation</a:t>
            </a:r>
          </a:p>
        </p:txBody>
      </p:sp>
    </p:spTree>
    <p:extLst>
      <p:ext uri="{BB962C8B-B14F-4D97-AF65-F5344CB8AC3E}">
        <p14:creationId xmlns:p14="http://schemas.microsoft.com/office/powerpoint/2010/main" val="40122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4" y="1558218"/>
            <a:ext cx="7488832" cy="518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  <a:latin typeface="+mn-lt"/>
              </a:rPr>
              <a:t>Students will be awarded </a:t>
            </a:r>
            <a:r>
              <a:rPr lang="en-GB" sz="3600" b="1" dirty="0">
                <a:solidFill>
                  <a:srgbClr val="0070C0"/>
                </a:solidFill>
                <a:latin typeface="+mn-lt"/>
              </a:rPr>
              <a:t>3 separate numerical GCSE Science grades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one for each Science- Biology, Chemistry and Physics.</a:t>
            </a:r>
          </a:p>
          <a:p>
            <a:pPr marL="0" indent="0">
              <a:buNone/>
            </a:pPr>
            <a:endParaRPr lang="en-GB" sz="2800" dirty="0">
              <a:latin typeface="+mn-lt"/>
            </a:endParaRPr>
          </a:p>
          <a:p>
            <a:pPr marL="0" indent="0">
              <a:buNone/>
            </a:pPr>
            <a:endParaRPr lang="en-GB" sz="2800" dirty="0">
              <a:latin typeface="+mn-lt"/>
            </a:endParaRPr>
          </a:p>
          <a:p>
            <a:pPr marL="0" indent="0">
              <a:buNone/>
            </a:pPr>
            <a:r>
              <a:rPr lang="en-GB" sz="2800" dirty="0">
                <a:latin typeface="+mn-lt"/>
              </a:rPr>
              <a:t>The exam board we follow is AQA.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u="sng" dirty="0">
                <a:latin typeface="+mn-lt"/>
              </a:rPr>
              <a:t>Separate science- Biology, Chemistry and Physics</a:t>
            </a:r>
            <a:endParaRPr lang="en-GB" sz="3200" b="1" dirty="0">
              <a:latin typeface="+mn-lt"/>
            </a:endParaRPr>
          </a:p>
        </p:txBody>
      </p:sp>
      <p:pic>
        <p:nvPicPr>
          <p:cNvPr id="7" name="Picture 4" descr="AQA Realising Potential Vector Logo - (.SVG + .PNG) - Get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834492" cy="10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20685"/>
      </p:ext>
    </p:extLst>
  </p:cSld>
  <p:clrMapOvr>
    <a:masterClrMapping/>
  </p:clrMapOvr>
</p:sld>
</file>

<file path=ppt/theme/theme1.xml><?xml version="1.0" encoding="utf-8"?>
<a:theme xmlns:a="http://schemas.openxmlformats.org/drawingml/2006/main" name="Byrchall Presentation Template (2019-20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641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Byrchall Presentation Template (2019-20)</vt:lpstr>
      <vt:lpstr>Science Options Evening</vt:lpstr>
      <vt:lpstr>PowerPoint Presentation</vt:lpstr>
      <vt:lpstr>Why is science important? </vt:lpstr>
      <vt:lpstr>Why is science important? </vt:lpstr>
      <vt:lpstr>Why is science important? </vt:lpstr>
      <vt:lpstr>Courses</vt:lpstr>
      <vt:lpstr>Combined science- Trilogy</vt:lpstr>
      <vt:lpstr>Combined science- Trilogy</vt:lpstr>
      <vt:lpstr>Separate science- Biology, Chemistry and Physics</vt:lpstr>
      <vt:lpstr>Separate science- Biology, Chemistry and Physics</vt:lpstr>
      <vt:lpstr>Separate science- Biology, Chemistry and Physics</vt:lpstr>
      <vt:lpstr>How is separate science different to combined science?</vt:lpstr>
      <vt:lpstr>Is separate science for me?</vt:lpstr>
      <vt:lpstr>Where can I get more information?</vt:lpstr>
    </vt:vector>
  </TitlesOfParts>
  <Company>BHS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Punctuality Every Minute Counts</dc:title>
  <dc:creator>afinch</dc:creator>
  <cp:lastModifiedBy>kmccoy</cp:lastModifiedBy>
  <cp:revision>187</cp:revision>
  <cp:lastPrinted>2020-06-15T08:20:08Z</cp:lastPrinted>
  <dcterms:created xsi:type="dcterms:W3CDTF">2011-10-05T09:07:34Z</dcterms:created>
  <dcterms:modified xsi:type="dcterms:W3CDTF">2022-01-24T14:20:33Z</dcterms:modified>
</cp:coreProperties>
</file>