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5" r:id="rId4"/>
    <p:sldMasterId id="2147483656" r:id="rId5"/>
    <p:sldMasterId id="2147483657" r:id="rId6"/>
    <p:sldMasterId id="2147483716" r:id="rId7"/>
  </p:sldMasterIdLst>
  <p:notesMasterIdLst>
    <p:notesMasterId r:id="rId29"/>
  </p:notesMasterIdLst>
  <p:handoutMasterIdLst>
    <p:handoutMasterId r:id="rId30"/>
  </p:handoutMasterIdLst>
  <p:sldIdLst>
    <p:sldId id="320" r:id="rId8"/>
    <p:sldId id="346" r:id="rId9"/>
    <p:sldId id="301" r:id="rId10"/>
    <p:sldId id="302" r:id="rId11"/>
    <p:sldId id="305" r:id="rId12"/>
    <p:sldId id="347" r:id="rId13"/>
    <p:sldId id="349" r:id="rId14"/>
    <p:sldId id="354" r:id="rId15"/>
    <p:sldId id="352" r:id="rId16"/>
    <p:sldId id="351" r:id="rId17"/>
    <p:sldId id="328" r:id="rId18"/>
    <p:sldId id="343" r:id="rId19"/>
    <p:sldId id="267" r:id="rId20"/>
    <p:sldId id="324" r:id="rId21"/>
    <p:sldId id="333" r:id="rId22"/>
    <p:sldId id="307" r:id="rId23"/>
    <p:sldId id="308" r:id="rId24"/>
    <p:sldId id="309" r:id="rId25"/>
    <p:sldId id="300" r:id="rId26"/>
    <p:sldId id="353" r:id="rId27"/>
    <p:sldId id="322" r:id="rId28"/>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Caudex" panose="020B0604020202020204" charset="2"/>
      <p:regular r:id="rId35"/>
      <p:bold r:id="rId36"/>
      <p:italic r:id="rId37"/>
      <p:boldItalic r:id="rId38"/>
    </p:embeddedFont>
    <p:embeddedFont>
      <p:font typeface="Comic Sans MS" panose="030F0702030302020204" pitchFamily="66" charset="0"/>
      <p:regular r:id="rId39"/>
      <p:bold r:id="rId40"/>
      <p:italic r:id="rId41"/>
      <p:boldItalic r:id="rId42"/>
    </p:embeddedFont>
    <p:embeddedFont>
      <p:font typeface="Tw Cen MT" panose="020B0602020104020603" pitchFamily="34" charset="0"/>
      <p:regular r:id="rId43"/>
      <p:bold r:id="rId44"/>
      <p:italic r:id="rId45"/>
      <p:boldItalic r:id="rId46"/>
    </p:embeddedFont>
  </p:embeddedFontLst>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7613" autoAdjust="0"/>
  </p:normalViewPr>
  <p:slideViewPr>
    <p:cSldViewPr>
      <p:cViewPr varScale="1">
        <p:scale>
          <a:sx n="49" d="100"/>
          <a:sy n="49" d="100"/>
        </p:scale>
        <p:origin x="19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69635" name="Rectangle 3"/>
          <p:cNvSpPr>
            <a:spLocks noGrp="1" noChangeArrowheads="1"/>
          </p:cNvSpPr>
          <p:nvPr>
            <p:ph type="dt" sz="quarter" idx="1"/>
          </p:nvPr>
        </p:nvSpPr>
        <p:spPr bwMode="auto">
          <a:xfrm>
            <a:off x="3850444"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smtClean="0">
                <a:latin typeface="Times New Roman" pitchFamily="18" charset="0"/>
              </a:defRPr>
            </a:lvl1pPr>
          </a:lstStyle>
          <a:p>
            <a:pPr>
              <a:defRPr/>
            </a:pPr>
            <a:endParaRPr lang="en-GB"/>
          </a:p>
        </p:txBody>
      </p:sp>
      <p:sp>
        <p:nvSpPr>
          <p:cNvPr id="69636" name="Rectangle 4"/>
          <p:cNvSpPr>
            <a:spLocks noGrp="1" noChangeArrowheads="1"/>
          </p:cNvSpPr>
          <p:nvPr>
            <p:ph type="ftr" sz="quarter" idx="2"/>
          </p:nvPr>
        </p:nvSpPr>
        <p:spPr bwMode="auto">
          <a:xfrm>
            <a:off x="1"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69637" name="Rectangle 5"/>
          <p:cNvSpPr>
            <a:spLocks noGrp="1" noChangeArrowheads="1"/>
          </p:cNvSpPr>
          <p:nvPr>
            <p:ph type="sldNum" sz="quarter" idx="3"/>
          </p:nvPr>
        </p:nvSpPr>
        <p:spPr bwMode="auto">
          <a:xfrm>
            <a:off x="3850444"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smtClean="0">
                <a:latin typeface="Times New Roman" pitchFamily="18" charset="0"/>
              </a:defRPr>
            </a:lvl1pPr>
          </a:lstStyle>
          <a:p>
            <a:pPr>
              <a:defRPr/>
            </a:pPr>
            <a:fld id="{F04ABC25-A287-450D-8977-EEC6DF4D222D}" type="slidenum">
              <a:rPr lang="en-GB"/>
              <a:pPr>
                <a:defRPr/>
              </a:pPr>
              <a:t>‹#›</a:t>
            </a:fld>
            <a:endParaRPr lang="en-GB"/>
          </a:p>
        </p:txBody>
      </p:sp>
    </p:spTree>
    <p:extLst>
      <p:ext uri="{BB962C8B-B14F-4D97-AF65-F5344CB8AC3E}">
        <p14:creationId xmlns:p14="http://schemas.microsoft.com/office/powerpoint/2010/main" val="3023509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1"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82947" name="Rectangle 3"/>
          <p:cNvSpPr>
            <a:spLocks noGrp="1" noChangeArrowheads="1"/>
          </p:cNvSpPr>
          <p:nvPr>
            <p:ph type="dt" idx="1"/>
          </p:nvPr>
        </p:nvSpPr>
        <p:spPr bwMode="auto">
          <a:xfrm>
            <a:off x="3850444" y="1"/>
            <a:ext cx="2945659" cy="496332"/>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lvl1pPr algn="r">
              <a:defRPr sz="1200" smtClean="0">
                <a:latin typeface="Times New Roman" pitchFamily="18" charset="0"/>
              </a:defRPr>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2949"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3170" tIns="46585" rIns="93170" bIns="4658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2950" name="Rectangle 6"/>
          <p:cNvSpPr>
            <a:spLocks noGrp="1" noChangeArrowheads="1"/>
          </p:cNvSpPr>
          <p:nvPr>
            <p:ph type="ftr" sz="quarter" idx="4"/>
          </p:nvPr>
        </p:nvSpPr>
        <p:spPr bwMode="auto">
          <a:xfrm>
            <a:off x="1"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defRPr sz="1200" smtClean="0">
                <a:latin typeface="Times New Roman" pitchFamily="18" charset="0"/>
              </a:defRPr>
            </a:lvl1pPr>
          </a:lstStyle>
          <a:p>
            <a:pPr>
              <a:defRPr/>
            </a:pPr>
            <a:endParaRPr lang="en-GB"/>
          </a:p>
        </p:txBody>
      </p:sp>
      <p:sp>
        <p:nvSpPr>
          <p:cNvPr id="82951" name="Rectangle 7"/>
          <p:cNvSpPr>
            <a:spLocks noGrp="1" noChangeArrowheads="1"/>
          </p:cNvSpPr>
          <p:nvPr>
            <p:ph type="sldNum" sz="quarter" idx="5"/>
          </p:nvPr>
        </p:nvSpPr>
        <p:spPr bwMode="auto">
          <a:xfrm>
            <a:off x="3850444" y="9428585"/>
            <a:ext cx="2945659" cy="496332"/>
          </a:xfrm>
          <a:prstGeom prst="rect">
            <a:avLst/>
          </a:prstGeom>
          <a:noFill/>
          <a:ln w="9525">
            <a:noFill/>
            <a:miter lim="800000"/>
            <a:headEnd/>
            <a:tailEnd/>
          </a:ln>
          <a:effectLst/>
        </p:spPr>
        <p:txBody>
          <a:bodyPr vert="horz" wrap="square" lIns="93170" tIns="46585" rIns="93170" bIns="46585" numCol="1" anchor="b" anchorCtr="0" compatLnSpc="1">
            <a:prstTxWarp prst="textNoShape">
              <a:avLst/>
            </a:prstTxWarp>
          </a:bodyPr>
          <a:lstStyle>
            <a:lvl1pPr algn="r">
              <a:defRPr sz="1200" smtClean="0">
                <a:latin typeface="Times New Roman" pitchFamily="18" charset="0"/>
              </a:defRPr>
            </a:lvl1pPr>
          </a:lstStyle>
          <a:p>
            <a:pPr>
              <a:defRPr/>
            </a:pPr>
            <a:fld id="{9ADF3A2C-F7D3-4EDB-8B83-3AB4E3156013}" type="slidenum">
              <a:rPr lang="en-GB"/>
              <a:pPr>
                <a:defRPr/>
              </a:pPr>
              <a:t>‹#›</a:t>
            </a:fld>
            <a:endParaRPr lang="en-GB"/>
          </a:p>
        </p:txBody>
      </p:sp>
    </p:spTree>
    <p:extLst>
      <p:ext uri="{BB962C8B-B14F-4D97-AF65-F5344CB8AC3E}">
        <p14:creationId xmlns:p14="http://schemas.microsoft.com/office/powerpoint/2010/main" val="3982203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a:t>
            </a:fld>
            <a:endParaRPr lang="en-GB"/>
          </a:p>
        </p:txBody>
      </p:sp>
    </p:spTree>
    <p:extLst>
      <p:ext uri="{BB962C8B-B14F-4D97-AF65-F5344CB8AC3E}">
        <p14:creationId xmlns:p14="http://schemas.microsoft.com/office/powerpoint/2010/main" val="123829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These are the subject areas that are statutory and every student follows</a:t>
            </a:r>
            <a:r>
              <a:rPr lang="en-GB" baseline="0" dirty="0"/>
              <a:t> in Year 9 and continue with in Years 10 &amp; 11.</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students make their choices, and we ask that they number their choices in order of preference. This helps in case we cannot give them everyone of their choices; but we will always speak to them if that situation arises. </a:t>
            </a:r>
          </a:p>
          <a:p>
            <a:endParaRPr lang="en-GB" dirty="0"/>
          </a:p>
          <a:p>
            <a:r>
              <a:rPr lang="en-GB" dirty="0"/>
              <a:t>Some examples of pathways students can follow- however there are many different combinations.</a:t>
            </a:r>
            <a:endParaRPr lang="en-US" dirty="0"/>
          </a:p>
          <a:p>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15</a:t>
            </a:fld>
            <a:endParaRPr lang="en-GB"/>
          </a:p>
        </p:txBody>
      </p:sp>
    </p:spTree>
    <p:extLst>
      <p:ext uri="{BB962C8B-B14F-4D97-AF65-F5344CB8AC3E}">
        <p14:creationId xmlns:p14="http://schemas.microsoft.com/office/powerpoint/2010/main" val="1247470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So students make their choices, and we ask that they number their choices in order of preference. This helps in case we cannot give them everyone of their choices; but we will always speak to them if that situation arises. </a:t>
            </a:r>
          </a:p>
          <a:p>
            <a:endParaRPr lang="en-GB" dirty="0"/>
          </a:p>
          <a:p>
            <a:r>
              <a:rPr lang="en-GB" dirty="0"/>
              <a:t>Some examples of pathways students can follow- however there are many different combinations.</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17</a:t>
            </a:fld>
            <a:endParaRPr lang="en-GB"/>
          </a:p>
        </p:txBody>
      </p:sp>
    </p:spTree>
    <p:extLst>
      <p:ext uri="{BB962C8B-B14F-4D97-AF65-F5344CB8AC3E}">
        <p14:creationId xmlns:p14="http://schemas.microsoft.com/office/powerpoint/2010/main" val="253018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18</a:t>
            </a:fld>
            <a:endParaRPr lang="en-GB"/>
          </a:p>
        </p:txBody>
      </p:sp>
    </p:spTree>
    <p:extLst>
      <p:ext uri="{BB962C8B-B14F-4D97-AF65-F5344CB8AC3E}">
        <p14:creationId xmlns:p14="http://schemas.microsoft.com/office/powerpoint/2010/main" val="2204294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To support the students we have already started with the options assemblies. The booklet</a:t>
            </a:r>
            <a:r>
              <a:rPr lang="en-GB" baseline="0" dirty="0"/>
              <a:t> gives details about each of the courses we offer. During PDL lessons they are receiving guidance form their Form Tutor. The information that is being shared with you and them, is available on the school website. Each student will have an individual interview with a senior member of staff, to which you are also invited. Tonight- I hope you have found this informative, and the students have gained a better understanding of the process from their presentation. After this presentation you will be able to speak to members of staff about their option and look at the displays.</a:t>
            </a:r>
          </a:p>
          <a:p>
            <a:endParaRPr lang="en-GB" baseline="0" dirty="0"/>
          </a:p>
          <a:p>
            <a:r>
              <a:rPr lang="en-GB" baseline="0" dirty="0"/>
              <a:t>Information, advice and guidance has a high priority in this process and your involvement is vital. So Mrs Hudson is going to explain a little bit more about that guidance.</a:t>
            </a:r>
            <a:endParaRPr lang="en-US"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19</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baseline="0" dirty="0"/>
              <a:t>At the interview your son/daughter will get the actual form they need to complete. Returning the form early will not help to get your subjects you want. It needs to be a very carefully considered choice and there are lots of opportunities to find out more information and discuss it. We ask that you number your choices in order of preference. As I said before it is not always possible for a small number of students to have their </a:t>
            </a:r>
            <a:r>
              <a:rPr lang="en-GB" baseline="0" dirty="0" err="1"/>
              <a:t>prefered</a:t>
            </a:r>
            <a:r>
              <a:rPr lang="en-GB" baseline="0" dirty="0"/>
              <a:t> selection and they my need to change one of their choices, but we will discuss this with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21</a:t>
            </a:fld>
            <a:endParaRPr lang="en-GB"/>
          </a:p>
        </p:txBody>
      </p:sp>
    </p:spTree>
    <p:extLst>
      <p:ext uri="{BB962C8B-B14F-4D97-AF65-F5344CB8AC3E}">
        <p14:creationId xmlns:p14="http://schemas.microsoft.com/office/powerpoint/2010/main" val="118577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2</a:t>
            </a:fld>
            <a:endParaRPr lang="en-GB"/>
          </a:p>
        </p:txBody>
      </p:sp>
    </p:spTree>
    <p:extLst>
      <p:ext uri="{BB962C8B-B14F-4D97-AF65-F5344CB8AC3E}">
        <p14:creationId xmlns:p14="http://schemas.microsoft.com/office/powerpoint/2010/main" val="757098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aim of the curriculum is to help our students to become successful learners, confident individuals and responsible citizens. This will support the other activities,</a:t>
            </a:r>
            <a:r>
              <a:rPr lang="en-GB" baseline="0" dirty="0"/>
              <a:t> experiences and opportunities, </a:t>
            </a:r>
            <a:r>
              <a:rPr lang="en-GB" dirty="0"/>
              <a:t>provided by you as parents or the</a:t>
            </a:r>
            <a:r>
              <a:rPr lang="en-GB" baseline="0" dirty="0"/>
              <a:t> school</a:t>
            </a:r>
            <a:r>
              <a:rPr lang="en-GB" dirty="0"/>
              <a:t>, </a:t>
            </a:r>
            <a:r>
              <a:rPr lang="en-GB" baseline="0" dirty="0"/>
              <a:t>that your son or daughter has to help them to develop to their full potential in all aspects of their life. Tonight is about preparing your son or daughter for the future and to become lifelong learners.</a:t>
            </a:r>
          </a:p>
          <a:p>
            <a:endParaRPr lang="en-GB" baseline="0" dirty="0"/>
          </a:p>
          <a:p>
            <a:r>
              <a:rPr lang="en-GB" baseline="0" dirty="0"/>
              <a:t>The national curriculum is quite flexible. There is no right answer to how we deliver the new curriculum ;it is up to each individual school to develop the curriculum to the meet the needs of its students and to ensure that they achieve or exceed the expected levels of progress. Obviously everything we deliver here in school has to enable them to be successful on the national tests/GCSES.</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key features</a:t>
            </a:r>
            <a:r>
              <a:rPr lang="en-GB" baseline="0" dirty="0"/>
              <a:t> of our curriculum is that it is broad and balanced. The options that we have available cater for the needs and interests of the individuals. WE want the pupils to engage with their learning because they have an interest in the subjects or a talent or a skill. If the students enjoy what they are studying they are going to work harder and be more successful. We start options choices in Year 9 to enable us to do this- it allows for plenty of choice, a breadth in the subject areas and additional time to be spent in preparing for them to be successful by the end of Year 11. We do have a strong focus on the core subjects and ICT. </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designing the curriculum w</a:t>
            </a:r>
            <a:r>
              <a:rPr lang="en-GB" dirty="0"/>
              <a:t>e looked at the purpose</a:t>
            </a:r>
            <a:r>
              <a:rPr lang="en-GB" baseline="0" dirty="0"/>
              <a:t> of each year here in school. The opportunities it gave and how we could help students to progress through their 5 years here with us. We wanted to meet all statutory requirements, we wanted to keep the breadth and balance, particularly with the lower end of school. However we wanted to maximise achievement; through developing the personal learning and thinking skills, experiencing early success in external examinations and so give them confidence and also relieve the pressure. We wanted them to be able to sit examinations when they were ready, to be able to go onto higher levels of study or to receive extra support if this is needed. We wanted the variety of options to excite and engage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designing the curriculum w</a:t>
            </a:r>
            <a:r>
              <a:rPr lang="en-GB" dirty="0"/>
              <a:t>e looked at the purpose</a:t>
            </a:r>
            <a:r>
              <a:rPr lang="en-GB" baseline="0" dirty="0"/>
              <a:t> of each year here in school. The opportunities it gave and how we could help students to progress through their 5 years here with us. We wanted to meet all statutory requirements, we wanted to keep the breadth and balance, particularly with the lower end of school. However we wanted to maximise achievement; through developing the personal learning and thinking skills, experiencing early success in external examinations and so give them confidence and also relieve the pressure. We wanted them to be able to sit examinations when they were ready, to be able to go onto higher levels of study or to receive extra support if this is needed. We wanted the variety of options to excite and engage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designing the curriculum w</a:t>
            </a:r>
            <a:r>
              <a:rPr lang="en-GB" dirty="0"/>
              <a:t>e looked at the purpose</a:t>
            </a:r>
            <a:r>
              <a:rPr lang="en-GB" baseline="0" dirty="0"/>
              <a:t> of each year here in school. The opportunities it gave and how we could help students to progress through their 5 years here with us. We wanted to meet all statutory requirements, we wanted to keep the breadth and balance, particularly with the lower end of school. However we wanted to maximise achievement; through developing the personal learning and thinking skills, experiencing early success in external examinations and so give them confidence and also relieve the pressure. We wanted them to be able to sit examinations when they were ready, to be able to go onto higher levels of study or to receive extra support if this is needed. We wanted the variety of options to excite and engage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In</a:t>
            </a:r>
            <a:r>
              <a:rPr lang="en-GB" baseline="0" dirty="0"/>
              <a:t> designing the curriculum w</a:t>
            </a:r>
            <a:r>
              <a:rPr lang="en-GB" dirty="0"/>
              <a:t>e looked at the purpose</a:t>
            </a:r>
            <a:r>
              <a:rPr lang="en-GB" baseline="0" dirty="0"/>
              <a:t> of each year here in school. The opportunities it gave and how we could help students to progress through their 5 years here with us. We wanted to meet all statutory requirements, we wanted to keep the breadth and balance, particularly with the lower end of school. However we wanted to maximise achievement; through developing the personal learning and thinking skills, experiencing early success in external examinations and so give them confidence and also relieve the pressure. We wanted them to be able to sit examinations when they were ready, to be able to go onto higher levels of study or to receive extra support if this is needed. We wanted the variety of options to excite and engage them.</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8</a:t>
            </a:fld>
            <a:endParaRPr lang="en-GB"/>
          </a:p>
        </p:txBody>
      </p:sp>
    </p:spTree>
    <p:extLst>
      <p:ext uri="{BB962C8B-B14F-4D97-AF65-F5344CB8AC3E}">
        <p14:creationId xmlns:p14="http://schemas.microsoft.com/office/powerpoint/2010/main" val="296078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 actual model. There is an enlarged copy in your pack. This model, that OFSTED said</a:t>
            </a:r>
            <a:r>
              <a:rPr lang="en-GB" baseline="0" dirty="0"/>
              <a:t> was outstanding, relevant and stimulating and met the needs of the students very well has been further modified based on our experiences over the past few years and to meet the needs of students in a changing educational environment.</a:t>
            </a:r>
          </a:p>
          <a:p>
            <a:endParaRPr lang="en-GB" baseline="0" dirty="0"/>
          </a:p>
          <a:p>
            <a:r>
              <a:rPr lang="en-GB" baseline="0" dirty="0"/>
              <a:t>There are 5 periods per day, 25 per week. These are the areas of study. There is an increased focus on ICT- we are a maths and Computing college, it is an essential set of skills in preparing our students for the future for further study and for the world of work. This allows our students to achieve an ICT qualification by the end of Year 9- but there are then further opportunities to study the subject on greater depth. </a:t>
            </a:r>
            <a:endParaRPr lang="en-GB" dirty="0"/>
          </a:p>
        </p:txBody>
      </p:sp>
      <p:sp>
        <p:nvSpPr>
          <p:cNvPr id="4" name="Slide Number Placeholder 3"/>
          <p:cNvSpPr>
            <a:spLocks noGrp="1"/>
          </p:cNvSpPr>
          <p:nvPr>
            <p:ph type="sldNum" sz="quarter" idx="10"/>
          </p:nvPr>
        </p:nvSpPr>
        <p:spPr/>
        <p:txBody>
          <a:bodyPr/>
          <a:lstStyle/>
          <a:p>
            <a:pPr>
              <a:defRPr/>
            </a:pPr>
            <a:fld id="{9ADF3A2C-F7D3-4EDB-8B83-3AB4E3156013}" type="slidenum">
              <a:rPr lang="en-GB" smtClean="0"/>
              <a:pPr>
                <a:defRPr/>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40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14788"/>
          <a:stretch/>
        </p:blipFill>
        <p:spPr>
          <a:xfrm>
            <a:off x="-1" y="4221088"/>
            <a:ext cx="9143999" cy="2664296"/>
          </a:xfrm>
          <a:prstGeom prst="rect">
            <a:avLst/>
          </a:prstGeom>
        </p:spPr>
      </p:pic>
      <p:sp>
        <p:nvSpPr>
          <p:cNvPr id="2050" name="Rectangle 2"/>
          <p:cNvSpPr>
            <a:spLocks noGrp="1" noChangeArrowheads="1"/>
          </p:cNvSpPr>
          <p:nvPr>
            <p:ph type="ctrTitle"/>
          </p:nvPr>
        </p:nvSpPr>
        <p:spPr>
          <a:xfrm>
            <a:off x="395288" y="2925763"/>
            <a:ext cx="6985000" cy="2232025"/>
          </a:xfrm>
        </p:spPr>
        <p:txBody>
          <a:bodyPr/>
          <a:lstStyle>
            <a:lvl1pPr>
              <a:defRPr b="1">
                <a:latin typeface="Caudex" panose="02040502050505030304" pitchFamily="18" charset="2"/>
              </a:defRPr>
            </a:lvl1pPr>
          </a:lstStyle>
          <a:p>
            <a:pPr lvl="0"/>
            <a:r>
              <a:rPr lang="en-US" noProof="0"/>
              <a:t>Click to edit Master title style</a:t>
            </a:r>
            <a:endParaRPr lang="en-GB" noProof="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33" y="522405"/>
            <a:ext cx="6408711" cy="204249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54" y="5870714"/>
            <a:ext cx="9390108" cy="108667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7510" y="33188"/>
            <a:ext cx="1566489" cy="6168430"/>
          </a:xfrm>
          <a:prstGeom prst="rect">
            <a:avLst/>
          </a:prstGeom>
        </p:spPr>
      </p:pic>
    </p:spTree>
    <p:extLst>
      <p:ext uri="{BB962C8B-B14F-4D97-AF65-F5344CB8AC3E}">
        <p14:creationId xmlns:p14="http://schemas.microsoft.com/office/powerpoint/2010/main" val="27019334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979829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34647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2239351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Tree>
    <p:extLst>
      <p:ext uri="{BB962C8B-B14F-4D97-AF65-F5344CB8AC3E}">
        <p14:creationId xmlns:p14="http://schemas.microsoft.com/office/powerpoint/2010/main" val="11040212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F3E689A-5958-4981-BB4C-3640A406616D}" type="datetimeFigureOut">
              <a:rPr lang="en-US" smtClean="0"/>
              <a:pPr/>
              <a:t>1/11/2024</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A9513AB8-0BCB-4DE3-8565-5A5ED98BA22C}" type="slidenum">
              <a:rPr lang="en-GB" smtClean="0"/>
              <a:pPr/>
              <a:t>‹#›</a:t>
            </a:fld>
            <a:endParaRPr lang="en-GB"/>
          </a:p>
        </p:txBody>
      </p:sp>
      <p:sp>
        <p:nvSpPr>
          <p:cNvPr id="5" name="Rectangle 4"/>
          <p:cNvSpPr/>
          <p:nvPr/>
        </p:nvSpPr>
        <p:spPr>
          <a:xfrm>
            <a:off x="251520" y="1124744"/>
            <a:ext cx="871296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424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614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r>
              <a:rPr lang="en-US"/>
              <a:t>Click icon to add SmartArt graphic</a:t>
            </a:r>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20125073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6" name="Rectangle 5"/>
          <p:cNvSpPr/>
          <p:nvPr/>
        </p:nvSpPr>
        <p:spPr>
          <a:xfrm>
            <a:off x="251520" y="1124744"/>
            <a:ext cx="871296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363183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Media Placeholder 3"/>
          <p:cNvSpPr>
            <a:spLocks noGrp="1"/>
          </p:cNvSpPr>
          <p:nvPr>
            <p:ph type="media" sz="half" idx="2"/>
          </p:nvPr>
        </p:nvSpPr>
        <p:spPr>
          <a:xfrm>
            <a:off x="4648200" y="1600200"/>
            <a:ext cx="4038600" cy="4525963"/>
          </a:xfrm>
        </p:spPr>
        <p:txBody>
          <a:bodyPr/>
          <a:lstStyle/>
          <a:p>
            <a:r>
              <a:rPr lang="en-US"/>
              <a:t>Click icon to add media</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AF1604E3-64BC-4519-BCDD-13AD8452593C}" type="datetimeFigureOut">
              <a:rPr lang="en-US" smtClean="0"/>
              <a:pPr/>
              <a:t>1/11/2024</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FAC6C0-60D2-4011-95BB-1D9B6F8D8ECA}" type="slidenum">
              <a:rPr lang="en-US" smtClean="0"/>
              <a:pPr/>
              <a:t>‹#›</a:t>
            </a:fld>
            <a:endParaRPr lang="en-US"/>
          </a:p>
        </p:txBody>
      </p:sp>
    </p:spTree>
    <p:extLst>
      <p:ext uri="{BB962C8B-B14F-4D97-AF65-F5344CB8AC3E}">
        <p14:creationId xmlns:p14="http://schemas.microsoft.com/office/powerpoint/2010/main" val="2387193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2304256"/>
            <a:ext cx="9144000" cy="4581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32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2.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90000"/>
        </a:solidFill>
        <a:effectLst/>
      </p:bgPr>
    </p:bg>
    <p:spTree>
      <p:nvGrpSpPr>
        <p:cNvPr id="1" name=""/>
        <p:cNvGrpSpPr/>
        <p:nvPr/>
      </p:nvGrpSpPr>
      <p:grpSpPr>
        <a:xfrm>
          <a:off x="0" y="0"/>
          <a:ext cx="0" cy="0"/>
          <a:chOff x="0" y="0"/>
          <a:chExt cx="0" cy="0"/>
        </a:xfrm>
      </p:grpSpPr>
      <p:pic>
        <p:nvPicPr>
          <p:cNvPr id="1026" name="Picture 7" descr="presentation_footer.png"/>
          <p:cNvPicPr>
            <a:picLocks noChangeAspect="1"/>
          </p:cNvPicPr>
          <p:nvPr/>
        </p:nvPicPr>
        <p:blipFill>
          <a:blip r:embed="rId13" cstate="print"/>
          <a:srcRect/>
          <a:stretch>
            <a:fillRect/>
          </a:stretch>
        </p:blipFill>
        <p:spPr bwMode="auto">
          <a:xfrm>
            <a:off x="0" y="4670425"/>
            <a:ext cx="9144000" cy="2187575"/>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bg1"/>
          </a:solidFill>
          <a:latin typeface="Arial" charset="0"/>
        </a:defRPr>
      </a:lvl6pPr>
      <a:lvl7pPr marL="914400" algn="ctr" rtl="0" eaLnBrk="1" fontAlgn="base" hangingPunct="1">
        <a:spcBef>
          <a:spcPct val="0"/>
        </a:spcBef>
        <a:spcAft>
          <a:spcPct val="0"/>
        </a:spcAft>
        <a:defRPr sz="4400">
          <a:solidFill>
            <a:schemeClr val="bg1"/>
          </a:solidFill>
          <a:latin typeface="Arial" charset="0"/>
        </a:defRPr>
      </a:lvl7pPr>
      <a:lvl8pPr marL="1371600" algn="ctr" rtl="0" eaLnBrk="1" fontAlgn="base" hangingPunct="1">
        <a:spcBef>
          <a:spcPct val="0"/>
        </a:spcBef>
        <a:spcAft>
          <a:spcPct val="0"/>
        </a:spcAft>
        <a:defRPr sz="4400">
          <a:solidFill>
            <a:schemeClr val="bg1"/>
          </a:solidFill>
          <a:latin typeface="Arial" charset="0"/>
        </a:defRPr>
      </a:lvl8pPr>
      <a:lvl9pPr marL="1828800" algn="ctr" rtl="0" eaLnBrk="1" fontAlgn="base" hangingPunct="1">
        <a:spcBef>
          <a:spcPct val="0"/>
        </a:spcBef>
        <a:spcAft>
          <a:spcPct val="0"/>
        </a:spcAft>
        <a:defRPr sz="4400">
          <a:solidFill>
            <a:schemeClr val="bg1"/>
          </a:solidFill>
          <a:latin typeface="Arial" charset="0"/>
        </a:defRPr>
      </a:lvl9pPr>
    </p:titleStyle>
    <p:bodyStyle>
      <a:lvl1pPr marL="342900" indent="-342900" algn="l" rtl="0" eaLnBrk="1" fontAlgn="base" hangingPunct="1">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a:solidFill>
            <a:srgbClr val="FFFF00"/>
          </a:solidFill>
          <a:latin typeface="+mn-lt"/>
        </a:defRPr>
      </a:lvl2pPr>
      <a:lvl3pPr marL="1143000" indent="-228600" algn="l" rtl="0" eaLnBrk="1" fontAlgn="base" hangingPunct="1">
        <a:spcBef>
          <a:spcPct val="20000"/>
        </a:spcBef>
        <a:spcAft>
          <a:spcPct val="0"/>
        </a:spcAft>
        <a:buFont typeface="Arial" charset="0"/>
        <a:buChar char="•"/>
        <a:defRPr sz="2400">
          <a:solidFill>
            <a:srgbClr val="FFFF00"/>
          </a:solidFill>
          <a:latin typeface="+mn-lt"/>
        </a:defRPr>
      </a:lvl3pPr>
      <a:lvl4pPr marL="1600200" indent="-228600" algn="l" rtl="0" eaLnBrk="1" fontAlgn="base" hangingPunct="1">
        <a:spcBef>
          <a:spcPct val="20000"/>
        </a:spcBef>
        <a:spcAft>
          <a:spcPct val="0"/>
        </a:spcAft>
        <a:buFont typeface="Arial" charset="0"/>
        <a:buChar char="–"/>
        <a:defRPr sz="1600">
          <a:solidFill>
            <a:srgbClr val="FFFF00"/>
          </a:solidFill>
          <a:latin typeface="+mn-lt"/>
        </a:defRPr>
      </a:lvl4pPr>
      <a:lvl5pPr marL="2057400" indent="-228600" algn="l" rtl="0" eaLnBrk="1" fontAlgn="base" hangingPunct="1">
        <a:spcBef>
          <a:spcPct val="20000"/>
        </a:spcBef>
        <a:spcAft>
          <a:spcPct val="0"/>
        </a:spcAft>
        <a:buFont typeface="Arial" charset="0"/>
        <a:buChar char="»"/>
        <a:defRPr sz="1600">
          <a:solidFill>
            <a:srgbClr val="FFFF00"/>
          </a:solidFill>
          <a:latin typeface="+mn-lt"/>
        </a:defRPr>
      </a:lvl5pPr>
      <a:lvl6pPr marL="2514600" indent="-228600" algn="l" rtl="0" eaLnBrk="1" fontAlgn="base" hangingPunct="1">
        <a:spcBef>
          <a:spcPct val="20000"/>
        </a:spcBef>
        <a:spcAft>
          <a:spcPct val="0"/>
        </a:spcAft>
        <a:buFont typeface="Arial" charset="0"/>
        <a:buChar char="»"/>
        <a:defRPr sz="1600">
          <a:solidFill>
            <a:srgbClr val="FFFF00"/>
          </a:solidFill>
          <a:latin typeface="+mn-lt"/>
        </a:defRPr>
      </a:lvl6pPr>
      <a:lvl7pPr marL="2971800" indent="-228600" algn="l" rtl="0" eaLnBrk="1" fontAlgn="base" hangingPunct="1">
        <a:spcBef>
          <a:spcPct val="20000"/>
        </a:spcBef>
        <a:spcAft>
          <a:spcPct val="0"/>
        </a:spcAft>
        <a:buFont typeface="Arial" charset="0"/>
        <a:buChar char="»"/>
        <a:defRPr sz="1600">
          <a:solidFill>
            <a:srgbClr val="FFFF00"/>
          </a:solidFill>
          <a:latin typeface="+mn-lt"/>
        </a:defRPr>
      </a:lvl7pPr>
      <a:lvl8pPr marL="3429000" indent="-228600" algn="l" rtl="0" eaLnBrk="1" fontAlgn="base" hangingPunct="1">
        <a:spcBef>
          <a:spcPct val="20000"/>
        </a:spcBef>
        <a:spcAft>
          <a:spcPct val="0"/>
        </a:spcAft>
        <a:buFont typeface="Arial" charset="0"/>
        <a:buChar char="»"/>
        <a:defRPr sz="1600">
          <a:solidFill>
            <a:srgbClr val="FFFF00"/>
          </a:solidFill>
          <a:latin typeface="+mn-lt"/>
        </a:defRPr>
      </a:lvl8pPr>
      <a:lvl9pPr marL="3886200" indent="-228600" algn="l" rtl="0" eaLnBrk="1" fontAlgn="base" hangingPunct="1">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FFFF00"/>
          </a:solidFill>
          <a:latin typeface="+mn-lt"/>
        </a:defRPr>
      </a:lvl2pPr>
      <a:lvl3pPr marL="1143000" indent="-228600" algn="l" rtl="0" eaLnBrk="0" fontAlgn="base" hangingPunct="0">
        <a:spcBef>
          <a:spcPct val="20000"/>
        </a:spcBef>
        <a:spcAft>
          <a:spcPct val="0"/>
        </a:spcAft>
        <a:buFont typeface="Arial" charset="0"/>
        <a:buChar char="•"/>
        <a:defRPr sz="2400">
          <a:solidFill>
            <a:srgbClr val="FFFF00"/>
          </a:solidFill>
          <a:latin typeface="+mn-lt"/>
        </a:defRPr>
      </a:lvl3pPr>
      <a:lvl4pPr marL="1600200" indent="-228600" algn="l" rtl="0" eaLnBrk="0" fontAlgn="base" hangingPunct="0">
        <a:spcBef>
          <a:spcPct val="20000"/>
        </a:spcBef>
        <a:spcAft>
          <a:spcPct val="0"/>
        </a:spcAft>
        <a:buFont typeface="Arial" charset="0"/>
        <a:buChar char="–"/>
        <a:defRPr sz="1600">
          <a:solidFill>
            <a:srgbClr val="FFFF00"/>
          </a:solidFill>
          <a:latin typeface="+mn-lt"/>
        </a:defRPr>
      </a:lvl4pPr>
      <a:lvl5pPr marL="2057400" indent="-228600" algn="l" rtl="0" eaLnBrk="0" fontAlgn="base" hangingPunct="0">
        <a:spcBef>
          <a:spcPct val="20000"/>
        </a:spcBef>
        <a:spcAft>
          <a:spcPct val="0"/>
        </a:spcAft>
        <a:buFont typeface="Arial" charset="0"/>
        <a:buChar char="»"/>
        <a:defRPr sz="1600">
          <a:solidFill>
            <a:srgbClr val="FFFF00"/>
          </a:solidFill>
          <a:latin typeface="+mn-lt"/>
        </a:defRPr>
      </a:lvl5pPr>
      <a:lvl6pPr marL="2514600" indent="-228600" algn="l" rtl="0" eaLnBrk="0" fontAlgn="base" hangingPunct="0">
        <a:spcBef>
          <a:spcPct val="20000"/>
        </a:spcBef>
        <a:spcAft>
          <a:spcPct val="0"/>
        </a:spcAft>
        <a:buFont typeface="Arial" charset="0"/>
        <a:buChar char="»"/>
        <a:defRPr sz="1600">
          <a:solidFill>
            <a:srgbClr val="FFFF00"/>
          </a:solidFill>
          <a:latin typeface="+mn-lt"/>
        </a:defRPr>
      </a:lvl6pPr>
      <a:lvl7pPr marL="2971800" indent="-228600" algn="l" rtl="0" eaLnBrk="0" fontAlgn="base" hangingPunct="0">
        <a:spcBef>
          <a:spcPct val="20000"/>
        </a:spcBef>
        <a:spcAft>
          <a:spcPct val="0"/>
        </a:spcAft>
        <a:buFont typeface="Arial" charset="0"/>
        <a:buChar char="»"/>
        <a:defRPr sz="1600">
          <a:solidFill>
            <a:srgbClr val="FFFF00"/>
          </a:solidFill>
          <a:latin typeface="+mn-lt"/>
        </a:defRPr>
      </a:lvl7pPr>
      <a:lvl8pPr marL="3429000" indent="-228600" algn="l" rtl="0" eaLnBrk="0" fontAlgn="base" hangingPunct="0">
        <a:spcBef>
          <a:spcPct val="20000"/>
        </a:spcBef>
        <a:spcAft>
          <a:spcPct val="0"/>
        </a:spcAft>
        <a:buFont typeface="Arial" charset="0"/>
        <a:buChar char="»"/>
        <a:defRPr sz="1600">
          <a:solidFill>
            <a:srgbClr val="FFFF00"/>
          </a:solidFill>
          <a:latin typeface="+mn-lt"/>
        </a:defRPr>
      </a:lvl8pPr>
      <a:lvl9pPr marL="3886200" indent="-228600" algn="l" rtl="0" eaLnBrk="0" fontAlgn="base" hangingPunct="0">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90000"/>
        </a:solidFill>
        <a:effectLst/>
      </p:bgPr>
    </p:bg>
    <p:spTree>
      <p:nvGrpSpPr>
        <p:cNvPr id="1" name=""/>
        <p:cNvGrpSpPr/>
        <p:nvPr/>
      </p:nvGrpSpPr>
      <p:grpSpPr>
        <a:xfrm>
          <a:off x="0" y="0"/>
          <a:ext cx="0" cy="0"/>
          <a:chOff x="0" y="0"/>
          <a:chExt cx="0" cy="0"/>
        </a:xfrm>
      </p:grpSpPr>
      <p:pic>
        <p:nvPicPr>
          <p:cNvPr id="3074" name="Picture 7" descr="presentation_footer.png"/>
          <p:cNvPicPr>
            <a:picLocks noChangeAspect="1"/>
          </p:cNvPicPr>
          <p:nvPr/>
        </p:nvPicPr>
        <p:blipFill>
          <a:blip r:embed="rId13" cstate="print"/>
          <a:srcRect/>
          <a:stretch>
            <a:fillRect/>
          </a:stretch>
        </p:blipFill>
        <p:spPr bwMode="auto">
          <a:xfrm>
            <a:off x="0" y="4670425"/>
            <a:ext cx="9144000" cy="2187575"/>
          </a:xfrm>
          <a:prstGeom prst="rect">
            <a:avLst/>
          </a:prstGeom>
          <a:noFill/>
          <a:ln w="9525">
            <a:noFill/>
            <a:miter lim="800000"/>
            <a:headEnd/>
            <a:tailEnd/>
          </a:ln>
        </p:spPr>
      </p:pic>
      <p:sp>
        <p:nvSpPr>
          <p:cNvPr id="307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6" name="Text Placeholder 2"/>
          <p:cNvSpPr>
            <a:spLocks noGrp="1"/>
          </p:cNvSpPr>
          <p:nvPr>
            <p:ph type="body" idx="1"/>
          </p:nvPr>
        </p:nvSpPr>
        <p:spPr bwMode="auto">
          <a:xfrm>
            <a:off x="457200" y="1600200"/>
            <a:ext cx="8229600" cy="3614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eaLnBrk="0" fontAlgn="base" hangingPunct="0">
        <a:spcBef>
          <a:spcPct val="0"/>
        </a:spcBef>
        <a:spcAft>
          <a:spcPct val="0"/>
        </a:spcAft>
        <a:defRPr sz="4400">
          <a:solidFill>
            <a:schemeClr val="bg1"/>
          </a:solidFill>
          <a:latin typeface="Arial" charset="0"/>
        </a:defRPr>
      </a:lvl6pPr>
      <a:lvl7pPr marL="914400" algn="ctr" rtl="0" eaLnBrk="0" fontAlgn="base" hangingPunct="0">
        <a:spcBef>
          <a:spcPct val="0"/>
        </a:spcBef>
        <a:spcAft>
          <a:spcPct val="0"/>
        </a:spcAft>
        <a:defRPr sz="4400">
          <a:solidFill>
            <a:schemeClr val="bg1"/>
          </a:solidFill>
          <a:latin typeface="Arial" charset="0"/>
        </a:defRPr>
      </a:lvl7pPr>
      <a:lvl8pPr marL="1371600" algn="ctr" rtl="0" eaLnBrk="0" fontAlgn="base" hangingPunct="0">
        <a:spcBef>
          <a:spcPct val="0"/>
        </a:spcBef>
        <a:spcAft>
          <a:spcPct val="0"/>
        </a:spcAft>
        <a:defRPr sz="4400">
          <a:solidFill>
            <a:schemeClr val="bg1"/>
          </a:solidFill>
          <a:latin typeface="Arial" charset="0"/>
        </a:defRPr>
      </a:lvl8pPr>
      <a:lvl9pPr marL="1828800" algn="ctr" rtl="0" eaLnBrk="0" fontAlgn="base" hangingPunct="0">
        <a:spcBef>
          <a:spcPct val="0"/>
        </a:spcBef>
        <a:spcAft>
          <a:spcPct val="0"/>
        </a:spcAft>
        <a:defRPr sz="4400">
          <a:solidFill>
            <a:schemeClr val="bg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400">
          <a:solidFill>
            <a:srgbClr val="FFFF0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a:solidFill>
            <a:srgbClr val="FFFF00"/>
          </a:solidFill>
          <a:latin typeface="+mn-lt"/>
        </a:defRPr>
      </a:lvl2pPr>
      <a:lvl3pPr marL="1143000" indent="-228600" algn="l" rtl="0" eaLnBrk="0" fontAlgn="base" hangingPunct="0">
        <a:spcBef>
          <a:spcPct val="20000"/>
        </a:spcBef>
        <a:spcAft>
          <a:spcPct val="0"/>
        </a:spcAft>
        <a:buFont typeface="Arial" charset="0"/>
        <a:buChar char="•"/>
        <a:defRPr sz="2400">
          <a:solidFill>
            <a:srgbClr val="FFFF00"/>
          </a:solidFill>
          <a:latin typeface="+mn-lt"/>
        </a:defRPr>
      </a:lvl3pPr>
      <a:lvl4pPr marL="1600200" indent="-228600" algn="l" rtl="0" eaLnBrk="0" fontAlgn="base" hangingPunct="0">
        <a:spcBef>
          <a:spcPct val="20000"/>
        </a:spcBef>
        <a:spcAft>
          <a:spcPct val="0"/>
        </a:spcAft>
        <a:buFont typeface="Arial" charset="0"/>
        <a:buChar char="–"/>
        <a:defRPr sz="1600">
          <a:solidFill>
            <a:srgbClr val="FFFF00"/>
          </a:solidFill>
          <a:latin typeface="+mn-lt"/>
        </a:defRPr>
      </a:lvl4pPr>
      <a:lvl5pPr marL="2057400" indent="-228600" algn="l" rtl="0" eaLnBrk="0" fontAlgn="base" hangingPunct="0">
        <a:spcBef>
          <a:spcPct val="20000"/>
        </a:spcBef>
        <a:spcAft>
          <a:spcPct val="0"/>
        </a:spcAft>
        <a:buFont typeface="Arial" charset="0"/>
        <a:buChar char="»"/>
        <a:defRPr sz="1600">
          <a:solidFill>
            <a:srgbClr val="FFFF00"/>
          </a:solidFill>
          <a:latin typeface="+mn-lt"/>
        </a:defRPr>
      </a:lvl5pPr>
      <a:lvl6pPr marL="2514600" indent="-228600" algn="l" rtl="0" eaLnBrk="0" fontAlgn="base" hangingPunct="0">
        <a:spcBef>
          <a:spcPct val="20000"/>
        </a:spcBef>
        <a:spcAft>
          <a:spcPct val="0"/>
        </a:spcAft>
        <a:buFont typeface="Arial" charset="0"/>
        <a:buChar char="»"/>
        <a:defRPr sz="1600">
          <a:solidFill>
            <a:srgbClr val="FFFF00"/>
          </a:solidFill>
          <a:latin typeface="+mn-lt"/>
        </a:defRPr>
      </a:lvl6pPr>
      <a:lvl7pPr marL="2971800" indent="-228600" algn="l" rtl="0" eaLnBrk="0" fontAlgn="base" hangingPunct="0">
        <a:spcBef>
          <a:spcPct val="20000"/>
        </a:spcBef>
        <a:spcAft>
          <a:spcPct val="0"/>
        </a:spcAft>
        <a:buFont typeface="Arial" charset="0"/>
        <a:buChar char="»"/>
        <a:defRPr sz="1600">
          <a:solidFill>
            <a:srgbClr val="FFFF00"/>
          </a:solidFill>
          <a:latin typeface="+mn-lt"/>
        </a:defRPr>
      </a:lvl7pPr>
      <a:lvl8pPr marL="3429000" indent="-228600" algn="l" rtl="0" eaLnBrk="0" fontAlgn="base" hangingPunct="0">
        <a:spcBef>
          <a:spcPct val="20000"/>
        </a:spcBef>
        <a:spcAft>
          <a:spcPct val="0"/>
        </a:spcAft>
        <a:buFont typeface="Arial" charset="0"/>
        <a:buChar char="»"/>
        <a:defRPr sz="1600">
          <a:solidFill>
            <a:srgbClr val="FFFF00"/>
          </a:solidFill>
          <a:latin typeface="+mn-lt"/>
        </a:defRPr>
      </a:lvl8pPr>
      <a:lvl9pPr marL="3886200" indent="-228600" algn="l" rtl="0" eaLnBrk="0" fontAlgn="base" hangingPunct="0">
        <a:spcBef>
          <a:spcPct val="20000"/>
        </a:spcBef>
        <a:spcAft>
          <a:spcPct val="0"/>
        </a:spcAft>
        <a:buFont typeface="Arial" charset="0"/>
        <a:buChar char="»"/>
        <a:defRPr sz="16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2" cstate="print">
            <a:extLst>
              <a:ext uri="{28A0092B-C50C-407E-A947-70E740481C1C}">
                <a14:useLocalDpi xmlns:a14="http://schemas.microsoft.com/office/drawing/2010/main" val="0"/>
              </a:ext>
            </a:extLst>
          </a:blip>
          <a:srcRect b="24000"/>
          <a:stretch/>
        </p:blipFill>
        <p:spPr>
          <a:xfrm>
            <a:off x="-1" y="4509120"/>
            <a:ext cx="9143999" cy="2376264"/>
          </a:xfrm>
          <a:prstGeom prst="rect">
            <a:avLst/>
          </a:prstGeom>
        </p:spPr>
      </p:pic>
      <p:sp>
        <p:nvSpPr>
          <p:cNvPr id="1027"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fld id="{915B2491-6FF5-4DDA-90EE-4090774F4251}" type="datetimeFigureOut">
              <a:rPr lang="en-GB" smtClean="0"/>
              <a:t>11/01/2024</a:t>
            </a:fld>
            <a:endParaRPr lang="en-GB"/>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endParaRPr lang="en-GB"/>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solidFill>
                  <a:srgbClr val="A5A6A9"/>
                </a:solidFill>
                <a:effectLst>
                  <a:outerShdw blurRad="38100" dist="38100" dir="2700000" algn="tl">
                    <a:srgbClr val="000000">
                      <a:alpha val="43137"/>
                    </a:srgbClr>
                  </a:outerShdw>
                </a:effectLst>
                <a:latin typeface="Caudex" panose="02040502050505030304" pitchFamily="18" charset="2"/>
              </a:defRPr>
            </a:lvl1pPr>
          </a:lstStyle>
          <a:p>
            <a:fld id="{91070817-5482-4999-B73B-0314BD7052CA}" type="slidenum">
              <a:rPr lang="en-GB" smtClean="0"/>
              <a:t>‹#›</a:t>
            </a:fld>
            <a:endParaRPr lang="en-GB"/>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5516" y="1432056"/>
            <a:ext cx="8712968" cy="196744"/>
          </a:xfrm>
          <a:prstGeom prst="rect">
            <a:avLst/>
          </a:prstGeom>
        </p:spPr>
      </p:pic>
    </p:spTree>
    <p:extLst>
      <p:ext uri="{BB962C8B-B14F-4D97-AF65-F5344CB8AC3E}">
        <p14:creationId xmlns:p14="http://schemas.microsoft.com/office/powerpoint/2010/main" val="86211932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txStyles>
    <p:titleStyle>
      <a:lvl1pPr algn="ctr" rtl="0" eaLnBrk="1" fontAlgn="base" hangingPunct="1">
        <a:spcBef>
          <a:spcPct val="0"/>
        </a:spcBef>
        <a:spcAft>
          <a:spcPct val="0"/>
        </a:spcAft>
        <a:defRPr sz="5200" b="1">
          <a:solidFill>
            <a:schemeClr val="tx2"/>
          </a:solidFill>
          <a:latin typeface="Caudex" panose="02040502050505030304" pitchFamily="18" charset="2"/>
          <a:ea typeface="+mj-ea"/>
          <a:cs typeface="+mj-cs"/>
        </a:defRPr>
      </a:lvl1pPr>
      <a:lvl2pPr algn="ctr" rtl="0" eaLnBrk="1" fontAlgn="base" hangingPunct="1">
        <a:spcBef>
          <a:spcPct val="0"/>
        </a:spcBef>
        <a:spcAft>
          <a:spcPct val="0"/>
        </a:spcAft>
        <a:defRPr sz="4800" b="1">
          <a:solidFill>
            <a:schemeClr val="tx2"/>
          </a:solidFill>
          <a:latin typeface="Calibri" pitchFamily="34" charset="0"/>
        </a:defRPr>
      </a:lvl2pPr>
      <a:lvl3pPr algn="ctr" rtl="0" eaLnBrk="1" fontAlgn="base" hangingPunct="1">
        <a:spcBef>
          <a:spcPct val="0"/>
        </a:spcBef>
        <a:spcAft>
          <a:spcPct val="0"/>
        </a:spcAft>
        <a:defRPr sz="4800" b="1">
          <a:solidFill>
            <a:schemeClr val="tx2"/>
          </a:solidFill>
          <a:latin typeface="Calibri" pitchFamily="34" charset="0"/>
        </a:defRPr>
      </a:lvl3pPr>
      <a:lvl4pPr algn="ctr" rtl="0" eaLnBrk="1" fontAlgn="base" hangingPunct="1">
        <a:spcBef>
          <a:spcPct val="0"/>
        </a:spcBef>
        <a:spcAft>
          <a:spcPct val="0"/>
        </a:spcAft>
        <a:defRPr sz="4800" b="1">
          <a:solidFill>
            <a:schemeClr val="tx2"/>
          </a:solidFill>
          <a:latin typeface="Calibri" pitchFamily="34" charset="0"/>
        </a:defRPr>
      </a:lvl4pPr>
      <a:lvl5pPr algn="ctr" rtl="0" eaLnBrk="1" fontAlgn="base" hangingPunct="1">
        <a:spcBef>
          <a:spcPct val="0"/>
        </a:spcBef>
        <a:spcAft>
          <a:spcPct val="0"/>
        </a:spcAft>
        <a:defRPr sz="4800" b="1">
          <a:solidFill>
            <a:schemeClr val="tx2"/>
          </a:solidFill>
          <a:latin typeface="Calibri" pitchFamily="34" charset="0"/>
        </a:defRPr>
      </a:lvl5pPr>
      <a:lvl6pPr marL="457200" algn="ctr" rtl="0" eaLnBrk="1" fontAlgn="base" hangingPunct="1">
        <a:spcBef>
          <a:spcPct val="0"/>
        </a:spcBef>
        <a:spcAft>
          <a:spcPct val="0"/>
        </a:spcAft>
        <a:defRPr sz="4800" b="1">
          <a:solidFill>
            <a:schemeClr val="tx2"/>
          </a:solidFill>
          <a:latin typeface="Calibri" pitchFamily="34" charset="0"/>
        </a:defRPr>
      </a:lvl6pPr>
      <a:lvl7pPr marL="914400" algn="ctr" rtl="0" eaLnBrk="1" fontAlgn="base" hangingPunct="1">
        <a:spcBef>
          <a:spcPct val="0"/>
        </a:spcBef>
        <a:spcAft>
          <a:spcPct val="0"/>
        </a:spcAft>
        <a:defRPr sz="4800" b="1">
          <a:solidFill>
            <a:schemeClr val="tx2"/>
          </a:solidFill>
          <a:latin typeface="Calibri" pitchFamily="34" charset="0"/>
        </a:defRPr>
      </a:lvl7pPr>
      <a:lvl8pPr marL="1371600" algn="ctr" rtl="0" eaLnBrk="1" fontAlgn="base" hangingPunct="1">
        <a:spcBef>
          <a:spcPct val="0"/>
        </a:spcBef>
        <a:spcAft>
          <a:spcPct val="0"/>
        </a:spcAft>
        <a:defRPr sz="4800" b="1">
          <a:solidFill>
            <a:schemeClr val="tx2"/>
          </a:solidFill>
          <a:latin typeface="Calibri" pitchFamily="34" charset="0"/>
        </a:defRPr>
      </a:lvl8pPr>
      <a:lvl9pPr marL="1828800" algn="ctr" rtl="0" eaLnBrk="1" fontAlgn="base" hangingPunct="1">
        <a:spcBef>
          <a:spcPct val="0"/>
        </a:spcBef>
        <a:spcAft>
          <a:spcPct val="0"/>
        </a:spcAft>
        <a:defRPr sz="4800" b="1">
          <a:solidFill>
            <a:schemeClr val="tx2"/>
          </a:solidFill>
          <a:latin typeface="Calibri"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Tw Cen MT"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w Cen MT" pitchFamily="34" charset="0"/>
        </a:defRPr>
      </a:lvl2pPr>
      <a:lvl3pPr marL="1143000" indent="-228600" algn="l" rtl="0" eaLnBrk="1" fontAlgn="base" hangingPunct="1">
        <a:spcBef>
          <a:spcPct val="20000"/>
        </a:spcBef>
        <a:spcAft>
          <a:spcPct val="0"/>
        </a:spcAft>
        <a:buChar char="•"/>
        <a:defRPr sz="2400">
          <a:solidFill>
            <a:schemeClr val="tx1"/>
          </a:solidFill>
          <a:latin typeface="Tw Cen MT" pitchFamily="34" charset="0"/>
        </a:defRPr>
      </a:lvl3pPr>
      <a:lvl4pPr marL="1600200" indent="-228600" algn="l" rtl="0" eaLnBrk="1" fontAlgn="base" hangingPunct="1">
        <a:spcBef>
          <a:spcPct val="20000"/>
        </a:spcBef>
        <a:spcAft>
          <a:spcPct val="0"/>
        </a:spcAft>
        <a:buChar char="–"/>
        <a:defRPr sz="2000">
          <a:solidFill>
            <a:schemeClr val="tx1"/>
          </a:solidFill>
          <a:latin typeface="Tw Cen MT" pitchFamily="34" charset="0"/>
        </a:defRPr>
      </a:lvl4pPr>
      <a:lvl5pPr marL="2057400" indent="-228600" algn="l" rtl="0" eaLnBrk="1" fontAlgn="base" hangingPunct="1">
        <a:spcBef>
          <a:spcPct val="20000"/>
        </a:spcBef>
        <a:spcAft>
          <a:spcPct val="0"/>
        </a:spcAft>
        <a:buChar char="»"/>
        <a:defRPr sz="2000">
          <a:solidFill>
            <a:schemeClr val="tx1"/>
          </a:solidFill>
          <a:latin typeface="Tw Cen MT"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448" y="2420888"/>
            <a:ext cx="6985000" cy="2232025"/>
          </a:xfrm>
        </p:spPr>
        <p:txBody>
          <a:bodyPr/>
          <a:lstStyle/>
          <a:p>
            <a:r>
              <a:rPr lang="en-GB" dirty="0">
                <a:latin typeface="Lemon/Milk light" pitchFamily="34" charset="0"/>
              </a:rPr>
              <a:t>Curriculum Choices</a:t>
            </a:r>
            <a:br>
              <a:rPr lang="en-GB" dirty="0">
                <a:latin typeface="Lemon/Milk light" pitchFamily="34" charset="0"/>
              </a:rPr>
            </a:br>
            <a:r>
              <a:rPr lang="en-GB" dirty="0">
                <a:latin typeface="Lemon/Milk light" pitchFamily="34" charset="0"/>
              </a:rPr>
              <a:t>2024-2026</a:t>
            </a:r>
          </a:p>
        </p:txBody>
      </p:sp>
      <p:pic>
        <p:nvPicPr>
          <p:cNvPr id="4" name="Picture 3">
            <a:extLst>
              <a:ext uri="{FF2B5EF4-FFF2-40B4-BE49-F238E27FC236}">
                <a16:creationId xmlns:a16="http://schemas.microsoft.com/office/drawing/2014/main" id="{2BBAB3BB-500F-4672-A7A0-A18940019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095757"/>
            <a:ext cx="1702696" cy="1892035"/>
          </a:xfrm>
          <a:prstGeom prst="rect">
            <a:avLst/>
          </a:prstGeom>
        </p:spPr>
      </p:pic>
    </p:spTree>
    <p:extLst>
      <p:ext uri="{BB962C8B-B14F-4D97-AF65-F5344CB8AC3E}">
        <p14:creationId xmlns:p14="http://schemas.microsoft.com/office/powerpoint/2010/main" val="250310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GB" b="1" dirty="0">
                <a:latin typeface="Arial" panose="020B0604020202020204" pitchFamily="34" charset="0"/>
                <a:cs typeface="Arial" panose="020B0604020202020204" pitchFamily="34" charset="0"/>
              </a:rPr>
              <a:t>How to Choose</a:t>
            </a:r>
          </a:p>
        </p:txBody>
      </p:sp>
      <p:sp>
        <p:nvSpPr>
          <p:cNvPr id="8195" name="Rectangle 3"/>
          <p:cNvSpPr>
            <a:spLocks noGrp="1" noChangeArrowheads="1"/>
          </p:cNvSpPr>
          <p:nvPr>
            <p:ph idx="1"/>
          </p:nvPr>
        </p:nvSpPr>
        <p:spPr/>
        <p:txBody>
          <a:bodyPr>
            <a:normAutofit lnSpcReduction="10000"/>
          </a:bodyPr>
          <a:lstStyle/>
          <a:p>
            <a:pPr marL="660400" indent="-660400">
              <a:lnSpc>
                <a:spcPct val="90000"/>
              </a:lnSpc>
            </a:pPr>
            <a:r>
              <a:rPr lang="en-GB" dirty="0">
                <a:latin typeface="Arial" panose="020B0604020202020204" pitchFamily="34" charset="0"/>
                <a:cs typeface="Arial" panose="020B0604020202020204" pitchFamily="34" charset="0"/>
              </a:rPr>
              <a:t>A subject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like and are good at.</a:t>
            </a:r>
          </a:p>
          <a:p>
            <a:pPr marL="660400" indent="-660400">
              <a:lnSpc>
                <a:spcPct val="90000"/>
              </a:lnSpc>
            </a:pPr>
            <a:r>
              <a:rPr lang="en-GB" dirty="0">
                <a:latin typeface="Arial" panose="020B0604020202020204" pitchFamily="34" charset="0"/>
                <a:cs typeface="Arial" panose="020B0604020202020204" pitchFamily="34" charset="0"/>
              </a:rPr>
              <a:t>Because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have chosen it rather than your friend</a:t>
            </a:r>
          </a:p>
          <a:p>
            <a:pPr marL="660400" indent="-660400">
              <a:lnSpc>
                <a:spcPct val="90000"/>
              </a:lnSpc>
            </a:pPr>
            <a:r>
              <a:rPr lang="en-GB" dirty="0">
                <a:latin typeface="Arial" panose="020B0604020202020204" pitchFamily="34" charset="0"/>
                <a:cs typeface="Arial" panose="020B0604020202020204" pitchFamily="34" charset="0"/>
              </a:rPr>
              <a:t>You like the </a:t>
            </a:r>
            <a:r>
              <a:rPr lang="en-GB" b="1" dirty="0">
                <a:latin typeface="Arial" panose="020B0604020202020204" pitchFamily="34" charset="0"/>
                <a:cs typeface="Arial" panose="020B0604020202020204" pitchFamily="34" charset="0"/>
              </a:rPr>
              <a:t>subject</a:t>
            </a:r>
            <a:r>
              <a:rPr lang="en-GB" dirty="0">
                <a:latin typeface="Arial" panose="020B0604020202020204" pitchFamily="34" charset="0"/>
                <a:cs typeface="Arial" panose="020B0604020202020204" pitchFamily="34" charset="0"/>
              </a:rPr>
              <a:t> not the present teacher.</a:t>
            </a:r>
          </a:p>
          <a:p>
            <a:pPr marL="660400" indent="-660400">
              <a:lnSpc>
                <a:spcPct val="90000"/>
              </a:lnSpc>
            </a:pPr>
            <a:r>
              <a:rPr lang="en-GB" dirty="0">
                <a:latin typeface="Arial" panose="020B0604020202020204" pitchFamily="34" charset="0"/>
                <a:cs typeface="Arial" panose="020B0604020202020204" pitchFamily="34" charset="0"/>
              </a:rPr>
              <a:t>Because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think you will enjoy it</a:t>
            </a:r>
          </a:p>
          <a:p>
            <a:pPr marL="660400" indent="-660400">
              <a:lnSpc>
                <a:spcPct val="90000"/>
              </a:lnSpc>
            </a:pPr>
            <a:r>
              <a:rPr lang="en-GB" dirty="0">
                <a:latin typeface="Arial" panose="020B0604020202020204" pitchFamily="34" charset="0"/>
                <a:cs typeface="Arial" panose="020B0604020202020204" pitchFamily="34" charset="0"/>
              </a:rPr>
              <a:t>Coursework or exams? What are </a:t>
            </a:r>
            <a:r>
              <a:rPr lang="en-GB" b="1" dirty="0">
                <a:latin typeface="Arial" panose="020B0604020202020204" pitchFamily="34" charset="0"/>
                <a:cs typeface="Arial" panose="020B0604020202020204" pitchFamily="34" charset="0"/>
              </a:rPr>
              <a:t>you</a:t>
            </a:r>
            <a:r>
              <a:rPr lang="en-GB" dirty="0">
                <a:latin typeface="Arial" panose="020B0604020202020204" pitchFamily="34" charset="0"/>
                <a:cs typeface="Arial" panose="020B0604020202020204" pitchFamily="34" charset="0"/>
              </a:rPr>
              <a:t> more comfortable with?</a:t>
            </a:r>
          </a:p>
          <a:p>
            <a:pPr marL="660400" indent="-660400">
              <a:lnSpc>
                <a:spcPct val="90000"/>
              </a:lnSpc>
            </a:pPr>
            <a:r>
              <a:rPr lang="en-GB" dirty="0">
                <a:latin typeface="Arial" panose="020B0604020202020204" pitchFamily="34" charset="0"/>
                <a:cs typeface="Arial" panose="020B0604020202020204" pitchFamily="34" charset="0"/>
              </a:rPr>
              <a:t>It’s </a:t>
            </a:r>
            <a:r>
              <a:rPr lang="en-GB" b="1" dirty="0">
                <a:latin typeface="Arial" panose="020B0604020202020204" pitchFamily="34" charset="0"/>
                <a:cs typeface="Arial" panose="020B0604020202020204" pitchFamily="34" charset="0"/>
              </a:rPr>
              <a:t>your</a:t>
            </a:r>
            <a:r>
              <a:rPr lang="en-GB" dirty="0">
                <a:latin typeface="Arial" panose="020B0604020202020204" pitchFamily="34" charset="0"/>
                <a:cs typeface="Arial" panose="020B0604020202020204" pitchFamily="34" charset="0"/>
              </a:rPr>
              <a:t> choice</a:t>
            </a:r>
          </a:p>
        </p:txBody>
      </p:sp>
    </p:spTree>
    <p:extLst>
      <p:ext uri="{BB962C8B-B14F-4D97-AF65-F5344CB8AC3E}">
        <p14:creationId xmlns:p14="http://schemas.microsoft.com/office/powerpoint/2010/main" val="407203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196752"/>
            <a:ext cx="8568952" cy="4392488"/>
          </a:xfrm>
        </p:spPr>
        <p:txBody>
          <a:bodyPr/>
          <a:lstStyle/>
          <a:p>
            <a:pPr marL="0" indent="0">
              <a:buNone/>
            </a:pPr>
            <a:r>
              <a:rPr lang="en-GB" sz="2800" b="1" dirty="0">
                <a:latin typeface="Arial" panose="020B0604020202020204" pitchFamily="34" charset="0"/>
                <a:cs typeface="Arial" panose="020B0604020202020204" pitchFamily="34" charset="0"/>
              </a:rPr>
              <a:t>GCSEs</a:t>
            </a:r>
          </a:p>
          <a:p>
            <a:pPr>
              <a:spcBef>
                <a:spcPts val="300"/>
              </a:spcBef>
            </a:pPr>
            <a:r>
              <a:rPr lang="en-GB" sz="2800" dirty="0">
                <a:latin typeface="Arial" panose="020B0604020202020204" pitchFamily="34" charset="0"/>
                <a:cs typeface="Arial" panose="020B0604020202020204" pitchFamily="34" charset="0"/>
              </a:rPr>
              <a:t>Academic study and final assessment</a:t>
            </a:r>
          </a:p>
          <a:p>
            <a:pPr>
              <a:spcBef>
                <a:spcPts val="300"/>
              </a:spcBef>
            </a:pPr>
            <a:r>
              <a:rPr lang="en-GB" sz="2800" dirty="0">
                <a:latin typeface="Arial" panose="020B0604020202020204" pitchFamily="34" charset="0"/>
                <a:cs typeface="Arial" panose="020B0604020202020204" pitchFamily="34" charset="0"/>
              </a:rPr>
              <a:t>Graded 9-1</a:t>
            </a:r>
          </a:p>
          <a:p>
            <a:pPr marL="0" indent="0">
              <a:buNone/>
            </a:pPr>
            <a:r>
              <a:rPr lang="en-GB" sz="2800" b="1" dirty="0">
                <a:latin typeface="Arial" panose="020B0604020202020204" pitchFamily="34" charset="0"/>
                <a:cs typeface="Arial" panose="020B0604020202020204" pitchFamily="34" charset="0"/>
              </a:rPr>
              <a:t>Technical/Vocational Awards</a:t>
            </a:r>
          </a:p>
          <a:p>
            <a:pPr>
              <a:spcBef>
                <a:spcPts val="300"/>
              </a:spcBef>
            </a:pPr>
            <a:r>
              <a:rPr lang="en-GB" sz="2800" dirty="0">
                <a:latin typeface="Arial" panose="020B0604020202020204" pitchFamily="34" charset="0"/>
                <a:cs typeface="Arial" panose="020B0604020202020204" pitchFamily="34" charset="0"/>
              </a:rPr>
              <a:t>Specifically for pre- 16 and challenging</a:t>
            </a:r>
          </a:p>
          <a:p>
            <a:pPr>
              <a:spcBef>
                <a:spcPts val="300"/>
              </a:spcBef>
            </a:pPr>
            <a:r>
              <a:rPr lang="en-GB" sz="2800" dirty="0">
                <a:latin typeface="Arial" panose="020B0604020202020204" pitchFamily="34" charset="0"/>
                <a:cs typeface="Arial" panose="020B0604020202020204" pitchFamily="34" charset="0"/>
              </a:rPr>
              <a:t>Industry related, with practical elements</a:t>
            </a:r>
          </a:p>
          <a:p>
            <a:pPr>
              <a:spcBef>
                <a:spcPts val="300"/>
              </a:spcBef>
            </a:pPr>
            <a:r>
              <a:rPr lang="en-GB" sz="2800" dirty="0">
                <a:latin typeface="Arial" panose="020B0604020202020204" pitchFamily="34" charset="0"/>
                <a:cs typeface="Arial" panose="020B0604020202020204" pitchFamily="34" charset="0"/>
              </a:rPr>
              <a:t>25% externally assessed, 75% coursework</a:t>
            </a:r>
          </a:p>
          <a:p>
            <a:pPr>
              <a:spcBef>
                <a:spcPts val="300"/>
              </a:spcBef>
            </a:pPr>
            <a:r>
              <a:rPr lang="en-GB" sz="2800" dirty="0">
                <a:latin typeface="Arial" panose="020B0604020202020204" pitchFamily="34" charset="0"/>
                <a:cs typeface="Arial" panose="020B0604020202020204" pitchFamily="34" charset="0"/>
              </a:rPr>
              <a:t>Grade Pass, Merit, Distinction, Distinction*at Level 1 or Level 2</a:t>
            </a:r>
          </a:p>
          <a:p>
            <a:pPr marL="0" indent="0">
              <a:buNone/>
            </a:pPr>
            <a:endParaRPr lang="en-GB" sz="2800" dirty="0">
              <a:latin typeface="+mn-lt"/>
            </a:endParaRPr>
          </a:p>
        </p:txBody>
      </p:sp>
      <p:sp>
        <p:nvSpPr>
          <p:cNvPr id="4" name="Title 3"/>
          <p:cNvSpPr>
            <a:spLocks noGrp="1"/>
          </p:cNvSpPr>
          <p:nvPr>
            <p:ph type="title" idx="4294967295"/>
          </p:nvPr>
        </p:nvSpPr>
        <p:spPr>
          <a:xfrm>
            <a:off x="107504" y="332656"/>
            <a:ext cx="8784976" cy="936104"/>
          </a:xfrm>
        </p:spPr>
        <p:txBody>
          <a:bodyPr/>
          <a:lstStyle/>
          <a:p>
            <a:r>
              <a:rPr lang="en-GB" sz="4000" dirty="0">
                <a:latin typeface="Arial" panose="020B0604020202020204" pitchFamily="34" charset="0"/>
                <a:cs typeface="Arial" panose="020B0604020202020204" pitchFamily="34" charset="0"/>
              </a:rPr>
              <a:t>GCSEs and Technical/Vocational Qualifications</a:t>
            </a:r>
          </a:p>
        </p:txBody>
      </p:sp>
    </p:spTree>
    <p:extLst>
      <p:ext uri="{BB962C8B-B14F-4D97-AF65-F5344CB8AC3E}">
        <p14:creationId xmlns:p14="http://schemas.microsoft.com/office/powerpoint/2010/main" val="274424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13" y="6648"/>
            <a:ext cx="8229600" cy="1143000"/>
          </a:xfrm>
        </p:spPr>
        <p:txBody>
          <a:bodyPr/>
          <a:lstStyle/>
          <a:p>
            <a:r>
              <a:rPr lang="en-GB" sz="4400" dirty="0">
                <a:latin typeface="Arial" panose="020B0604020202020204" pitchFamily="34" charset="0"/>
                <a:cs typeface="Arial" panose="020B0604020202020204" pitchFamily="34" charset="0"/>
              </a:rPr>
              <a:t>Curriculum Structure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484247"/>
              </p:ext>
            </p:extLst>
          </p:nvPr>
        </p:nvGraphicFramePr>
        <p:xfrm>
          <a:off x="218793" y="980728"/>
          <a:ext cx="8532440" cy="4175379"/>
        </p:xfrm>
        <a:graphic>
          <a:graphicData uri="http://schemas.openxmlformats.org/drawingml/2006/table">
            <a:tbl>
              <a:tblPr firstRow="1" firstCol="1" bandRow="1">
                <a:tableStyleId>{5C22544A-7EE6-4342-B048-85BDC9FD1C3A}</a:tableStyleId>
              </a:tblPr>
              <a:tblGrid>
                <a:gridCol w="2410376">
                  <a:extLst>
                    <a:ext uri="{9D8B030D-6E8A-4147-A177-3AD203B41FA5}">
                      <a16:colId xmlns:a16="http://schemas.microsoft.com/office/drawing/2014/main" val="3763675880"/>
                    </a:ext>
                  </a:extLst>
                </a:gridCol>
                <a:gridCol w="629078">
                  <a:extLst>
                    <a:ext uri="{9D8B030D-6E8A-4147-A177-3AD203B41FA5}">
                      <a16:colId xmlns:a16="http://schemas.microsoft.com/office/drawing/2014/main" val="1768685132"/>
                    </a:ext>
                  </a:extLst>
                </a:gridCol>
                <a:gridCol w="2151420">
                  <a:extLst>
                    <a:ext uri="{9D8B030D-6E8A-4147-A177-3AD203B41FA5}">
                      <a16:colId xmlns:a16="http://schemas.microsoft.com/office/drawing/2014/main" val="433340571"/>
                    </a:ext>
                  </a:extLst>
                </a:gridCol>
                <a:gridCol w="629078">
                  <a:extLst>
                    <a:ext uri="{9D8B030D-6E8A-4147-A177-3AD203B41FA5}">
                      <a16:colId xmlns:a16="http://schemas.microsoft.com/office/drawing/2014/main" val="346116686"/>
                    </a:ext>
                  </a:extLst>
                </a:gridCol>
                <a:gridCol w="1967012">
                  <a:extLst>
                    <a:ext uri="{9D8B030D-6E8A-4147-A177-3AD203B41FA5}">
                      <a16:colId xmlns:a16="http://schemas.microsoft.com/office/drawing/2014/main" val="634184883"/>
                    </a:ext>
                  </a:extLst>
                </a:gridCol>
                <a:gridCol w="745476">
                  <a:extLst>
                    <a:ext uri="{9D8B030D-6E8A-4147-A177-3AD203B41FA5}">
                      <a16:colId xmlns:a16="http://schemas.microsoft.com/office/drawing/2014/main" val="1275877771"/>
                    </a:ext>
                  </a:extLst>
                </a:gridCol>
              </a:tblGrid>
              <a:tr h="464937">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Y9</a:t>
                      </a:r>
                    </a:p>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2023-2024</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GB" sz="1600" b="1" dirty="0">
                        <a:solidFill>
                          <a:sysClr val="windowText" lastClr="000000"/>
                        </a:solidFill>
                        <a:effectLst/>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Y10 </a:t>
                      </a:r>
                    </a:p>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2024-2025</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GB" sz="1600" b="1">
                        <a:solidFill>
                          <a:sysClr val="windowText" lastClr="000000"/>
                        </a:solidFill>
                        <a:effectLst/>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Y11 </a:t>
                      </a:r>
                    </a:p>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2025-2026</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pPr>
                      <a:endParaRPr lang="en-GB" sz="1600" b="1" dirty="0">
                        <a:solidFill>
                          <a:sysClr val="windowText" lastClr="000000"/>
                        </a:solidFill>
                        <a:effectLst/>
                        <a:latin typeface="Arial" panose="020B060402020202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8043687"/>
                  </a:ext>
                </a:extLst>
              </a:tr>
              <a:tr h="697405">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Expressive Arts &amp; PE</a:t>
                      </a:r>
                    </a:p>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(Art, Drama, Music, PE)</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4</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Option A</a:t>
                      </a:r>
                    </a:p>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(Geography or History)</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3</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Option A</a:t>
                      </a:r>
                    </a:p>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(Geography or History)</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3</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86338901"/>
                  </a:ext>
                </a:extLst>
              </a:tr>
              <a:tr h="232468">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Product Design</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2</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Option B</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3</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Option B</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3</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32014"/>
                  </a:ext>
                </a:extLst>
              </a:tr>
              <a:tr h="232468">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Computing</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1</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Option C</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3</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Option C</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3</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4726265"/>
                  </a:ext>
                </a:extLst>
              </a:tr>
              <a:tr h="232468">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Science</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5</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Science</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5</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Science</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5</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8348177"/>
                  </a:ext>
                </a:extLst>
              </a:tr>
              <a:tr h="232468">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Maths</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4</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Maths</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5</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Maths</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4</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241802"/>
                  </a:ext>
                </a:extLst>
              </a:tr>
              <a:tr h="232468">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English</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4</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English</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4</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English</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5</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995051"/>
                  </a:ext>
                </a:extLst>
              </a:tr>
              <a:tr h="232468">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MFL</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2</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PE</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1</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PE</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1</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8410932"/>
                  </a:ext>
                </a:extLst>
              </a:tr>
              <a:tr h="464937">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Humanities</a:t>
                      </a:r>
                    </a:p>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(Geog, Hist, RE)</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3</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RE</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a:solidFill>
                            <a:sysClr val="windowText" lastClr="000000"/>
                          </a:solidFill>
                          <a:effectLst/>
                          <a:latin typeface="Arial" panose="020B0604020202020204" pitchFamily="34" charset="0"/>
                          <a:cs typeface="Arial" panose="020B0604020202020204" pitchFamily="34" charset="0"/>
                        </a:rPr>
                        <a:t>1</a:t>
                      </a:r>
                      <a:endParaRPr lang="en-GB" sz="1800" b="1">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RE</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15000"/>
                        </a:lnSpc>
                        <a:spcAft>
                          <a:spcPts val="0"/>
                        </a:spcAft>
                      </a:pPr>
                      <a:r>
                        <a:rPr lang="en-GB" sz="1800" b="1" dirty="0">
                          <a:solidFill>
                            <a:sysClr val="windowText" lastClr="000000"/>
                          </a:solidFill>
                          <a:effectLst/>
                          <a:latin typeface="Arial" panose="020B0604020202020204" pitchFamily="34" charset="0"/>
                          <a:cs typeface="Arial" panose="020B0604020202020204" pitchFamily="34" charset="0"/>
                        </a:rPr>
                        <a:t>1</a:t>
                      </a:r>
                      <a:endParaRPr lang="en-GB" sz="18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1982130"/>
                  </a:ext>
                </a:extLst>
              </a:tr>
            </a:tbl>
          </a:graphicData>
        </a:graphic>
      </p:graphicFrame>
    </p:spTree>
    <p:extLst>
      <p:ext uri="{BB962C8B-B14F-4D97-AF65-F5344CB8AC3E}">
        <p14:creationId xmlns:p14="http://schemas.microsoft.com/office/powerpoint/2010/main" val="90507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p:cNvSpPr>
          <p:nvPr>
            <p:ph type="title" idx="4294967295"/>
          </p:nvPr>
        </p:nvSpPr>
        <p:spPr>
          <a:xfrm>
            <a:off x="0" y="274638"/>
            <a:ext cx="8229600" cy="1143000"/>
          </a:xfrm>
        </p:spPr>
        <p:txBody>
          <a:bodyPr/>
          <a:lstStyle/>
          <a:p>
            <a:r>
              <a:rPr lang="en-GB" sz="4800" b="1" dirty="0">
                <a:latin typeface="Arial" panose="020B0604020202020204" pitchFamily="34" charset="0"/>
                <a:cs typeface="Arial" panose="020B0604020202020204" pitchFamily="34" charset="0"/>
              </a:rPr>
              <a:t>Cor</a:t>
            </a:r>
            <a:r>
              <a:rPr lang="en-GB" sz="4800" dirty="0">
                <a:latin typeface="Arial" panose="020B0604020202020204" pitchFamily="34" charset="0"/>
                <a:cs typeface="Arial" panose="020B0604020202020204" pitchFamily="34" charset="0"/>
              </a:rPr>
              <a:t>e Curriculum</a:t>
            </a:r>
            <a:endParaRPr lang="en-GB" sz="4800" b="1" dirty="0">
              <a:latin typeface="Arial" panose="020B0604020202020204" pitchFamily="34" charset="0"/>
              <a:cs typeface="Arial" panose="020B0604020202020204" pitchFamily="34" charset="0"/>
            </a:endParaRPr>
          </a:p>
        </p:txBody>
      </p:sp>
      <p:sp>
        <p:nvSpPr>
          <p:cNvPr id="7171" name="Rectangle 3"/>
          <p:cNvSpPr>
            <a:spLocks noGrp="1"/>
          </p:cNvSpPr>
          <p:nvPr>
            <p:ph idx="4294967295"/>
          </p:nvPr>
        </p:nvSpPr>
        <p:spPr>
          <a:xfrm>
            <a:off x="539552" y="1556792"/>
            <a:ext cx="8229600" cy="3916363"/>
          </a:xfrm>
        </p:spPr>
        <p:txBody>
          <a:bodyPr>
            <a:normAutofit fontScale="92500" lnSpcReduction="10000"/>
          </a:bodyPr>
          <a:lstStyle/>
          <a:p>
            <a:r>
              <a:rPr lang="en-GB" sz="2800" dirty="0">
                <a:latin typeface="Arial" panose="020B0604020202020204" pitchFamily="34" charset="0"/>
                <a:cs typeface="Arial" panose="020B0604020202020204" pitchFamily="34" charset="0"/>
              </a:rPr>
              <a:t>GCSE English  Language and GCSE English Literature</a:t>
            </a:r>
          </a:p>
          <a:p>
            <a:endParaRPr lang="en-GB" sz="10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GCSE Science (Double Award)</a:t>
            </a:r>
          </a:p>
          <a:p>
            <a:endParaRPr lang="en-GB" sz="10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GCSE Maths		</a:t>
            </a:r>
          </a:p>
          <a:p>
            <a:pPr marL="0" indent="0">
              <a:buNone/>
            </a:pPr>
            <a:r>
              <a:rPr lang="en-GB" sz="10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GCSE RE</a:t>
            </a:r>
          </a:p>
          <a:p>
            <a:pPr marL="0" indent="0">
              <a:buNone/>
            </a:pPr>
            <a:r>
              <a:rPr lang="en-GB" sz="10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Physical Education</a:t>
            </a:r>
          </a:p>
          <a:p>
            <a:endParaRPr lang="en-GB" sz="13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PDL – Personal Development Lessons	</a:t>
            </a:r>
            <a:r>
              <a:rPr lang="en-GB" sz="2800" dirty="0"/>
              <a:t>	       </a:t>
            </a:r>
          </a:p>
          <a:p>
            <a:endParaRPr lang="en-GB"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832" y="1916832"/>
            <a:ext cx="7920880" cy="4401205"/>
          </a:xfrm>
          <a:prstGeom prst="rect">
            <a:avLst/>
          </a:prstGeom>
          <a:noFill/>
        </p:spPr>
        <p:txBody>
          <a:bodyPr wrap="square" rtlCol="0">
            <a:spAutoFit/>
          </a:bodyPr>
          <a:lstStyle/>
          <a:p>
            <a:pPr algn="ctr"/>
            <a:r>
              <a:rPr lang="en-GB" sz="4800" dirty="0">
                <a:latin typeface="Arial" panose="020B0604020202020204" pitchFamily="34" charset="0"/>
                <a:cs typeface="Arial" panose="020B0604020202020204" pitchFamily="34" charset="0"/>
              </a:rPr>
              <a:t>GCSE Geography</a:t>
            </a:r>
          </a:p>
          <a:p>
            <a:pPr algn="ctr"/>
            <a:endParaRPr lang="en-GB" sz="2000" dirty="0">
              <a:latin typeface="Arial" panose="020B0604020202020204" pitchFamily="34" charset="0"/>
              <a:cs typeface="Arial" panose="020B0604020202020204" pitchFamily="34" charset="0"/>
            </a:endParaRPr>
          </a:p>
          <a:p>
            <a:pPr algn="ctr"/>
            <a:r>
              <a:rPr lang="en-GB" sz="4800" dirty="0">
                <a:latin typeface="Arial" panose="020B0604020202020204" pitchFamily="34" charset="0"/>
                <a:cs typeface="Arial" panose="020B0604020202020204" pitchFamily="34" charset="0"/>
              </a:rPr>
              <a:t>	or	</a:t>
            </a:r>
          </a:p>
          <a:p>
            <a:pPr algn="ctr"/>
            <a:endParaRPr lang="en-GB" sz="2000" dirty="0">
              <a:latin typeface="Arial" panose="020B0604020202020204" pitchFamily="34" charset="0"/>
              <a:cs typeface="Arial" panose="020B0604020202020204" pitchFamily="34" charset="0"/>
            </a:endParaRPr>
          </a:p>
          <a:p>
            <a:pPr algn="ctr"/>
            <a:r>
              <a:rPr lang="en-GB" sz="4800" dirty="0">
                <a:latin typeface="Arial" panose="020B0604020202020204" pitchFamily="34" charset="0"/>
                <a:cs typeface="Arial" panose="020B0604020202020204" pitchFamily="34" charset="0"/>
              </a:rPr>
              <a:t>GCSE History</a:t>
            </a:r>
          </a:p>
          <a:p>
            <a:pPr algn="ctr"/>
            <a:endParaRPr lang="en-GB" sz="3200" dirty="0">
              <a:latin typeface="Comic Sans MS" pitchFamily="66" charset="0"/>
            </a:endParaRPr>
          </a:p>
          <a:p>
            <a:pPr algn="ctr"/>
            <a:endParaRPr lang="en-GB" sz="3200" dirty="0">
              <a:latin typeface="Comic Sans MS" pitchFamily="66" charset="0"/>
            </a:endParaRPr>
          </a:p>
          <a:p>
            <a:pPr algn="ctr"/>
            <a:endParaRPr lang="en-GB" sz="3200" dirty="0">
              <a:latin typeface="Comic Sans MS" pitchFamily="66" charset="0"/>
            </a:endParaRPr>
          </a:p>
        </p:txBody>
      </p:sp>
      <p:sp>
        <p:nvSpPr>
          <p:cNvPr id="3" name="Title 1"/>
          <p:cNvSpPr txBox="1">
            <a:spLocks/>
          </p:cNvSpPr>
          <p:nvPr/>
        </p:nvSpPr>
        <p:spPr>
          <a:xfrm>
            <a:off x="457200" y="274638"/>
            <a:ext cx="8229600" cy="1143000"/>
          </a:xfrm>
          <a:prstGeom prst="rect">
            <a:avLst/>
          </a:prstGeom>
        </p:spPr>
        <p:txBody>
          <a:bodyPr/>
          <a:lstStyle>
            <a:lvl1pPr algn="ctr" rtl="0" eaLnBrk="1" fontAlgn="base" hangingPunct="1">
              <a:spcBef>
                <a:spcPct val="0"/>
              </a:spcBef>
              <a:spcAft>
                <a:spcPct val="0"/>
              </a:spcAft>
              <a:defRPr sz="5200" b="1">
                <a:solidFill>
                  <a:schemeClr val="tx2"/>
                </a:solidFill>
                <a:latin typeface="Caudex" panose="02040502050505030304" pitchFamily="18" charset="2"/>
                <a:ea typeface="+mj-ea"/>
                <a:cs typeface="+mj-cs"/>
              </a:defRPr>
            </a:lvl1pPr>
            <a:lvl2pPr algn="ctr" rtl="0" eaLnBrk="1" fontAlgn="base" hangingPunct="1">
              <a:spcBef>
                <a:spcPct val="0"/>
              </a:spcBef>
              <a:spcAft>
                <a:spcPct val="0"/>
              </a:spcAft>
              <a:defRPr sz="4800" b="1">
                <a:solidFill>
                  <a:schemeClr val="tx2"/>
                </a:solidFill>
                <a:latin typeface="Calibri" pitchFamily="34" charset="0"/>
              </a:defRPr>
            </a:lvl2pPr>
            <a:lvl3pPr algn="ctr" rtl="0" eaLnBrk="1" fontAlgn="base" hangingPunct="1">
              <a:spcBef>
                <a:spcPct val="0"/>
              </a:spcBef>
              <a:spcAft>
                <a:spcPct val="0"/>
              </a:spcAft>
              <a:defRPr sz="4800" b="1">
                <a:solidFill>
                  <a:schemeClr val="tx2"/>
                </a:solidFill>
                <a:latin typeface="Calibri" pitchFamily="34" charset="0"/>
              </a:defRPr>
            </a:lvl3pPr>
            <a:lvl4pPr algn="ctr" rtl="0" eaLnBrk="1" fontAlgn="base" hangingPunct="1">
              <a:spcBef>
                <a:spcPct val="0"/>
              </a:spcBef>
              <a:spcAft>
                <a:spcPct val="0"/>
              </a:spcAft>
              <a:defRPr sz="4800" b="1">
                <a:solidFill>
                  <a:schemeClr val="tx2"/>
                </a:solidFill>
                <a:latin typeface="Calibri" pitchFamily="34" charset="0"/>
              </a:defRPr>
            </a:lvl4pPr>
            <a:lvl5pPr algn="ctr" rtl="0" eaLnBrk="1" fontAlgn="base" hangingPunct="1">
              <a:spcBef>
                <a:spcPct val="0"/>
              </a:spcBef>
              <a:spcAft>
                <a:spcPct val="0"/>
              </a:spcAft>
              <a:defRPr sz="4800" b="1">
                <a:solidFill>
                  <a:schemeClr val="tx2"/>
                </a:solidFill>
                <a:latin typeface="Calibri" pitchFamily="34" charset="0"/>
              </a:defRPr>
            </a:lvl5pPr>
            <a:lvl6pPr marL="457200" algn="ctr" rtl="0" eaLnBrk="1" fontAlgn="base" hangingPunct="1">
              <a:spcBef>
                <a:spcPct val="0"/>
              </a:spcBef>
              <a:spcAft>
                <a:spcPct val="0"/>
              </a:spcAft>
              <a:defRPr sz="4800" b="1">
                <a:solidFill>
                  <a:schemeClr val="tx2"/>
                </a:solidFill>
                <a:latin typeface="Calibri" pitchFamily="34" charset="0"/>
              </a:defRPr>
            </a:lvl6pPr>
            <a:lvl7pPr marL="914400" algn="ctr" rtl="0" eaLnBrk="1" fontAlgn="base" hangingPunct="1">
              <a:spcBef>
                <a:spcPct val="0"/>
              </a:spcBef>
              <a:spcAft>
                <a:spcPct val="0"/>
              </a:spcAft>
              <a:defRPr sz="4800" b="1">
                <a:solidFill>
                  <a:schemeClr val="tx2"/>
                </a:solidFill>
                <a:latin typeface="Calibri" pitchFamily="34" charset="0"/>
              </a:defRPr>
            </a:lvl7pPr>
            <a:lvl8pPr marL="1371600" algn="ctr" rtl="0" eaLnBrk="1" fontAlgn="base" hangingPunct="1">
              <a:spcBef>
                <a:spcPct val="0"/>
              </a:spcBef>
              <a:spcAft>
                <a:spcPct val="0"/>
              </a:spcAft>
              <a:defRPr sz="4800" b="1">
                <a:solidFill>
                  <a:schemeClr val="tx2"/>
                </a:solidFill>
                <a:latin typeface="Calibri" pitchFamily="34" charset="0"/>
              </a:defRPr>
            </a:lvl8pPr>
            <a:lvl9pPr marL="1828800" algn="ctr" rtl="0" eaLnBrk="1" fontAlgn="base" hangingPunct="1">
              <a:spcBef>
                <a:spcPct val="0"/>
              </a:spcBef>
              <a:spcAft>
                <a:spcPct val="0"/>
              </a:spcAft>
              <a:defRPr sz="4800" b="1">
                <a:solidFill>
                  <a:schemeClr val="tx2"/>
                </a:solidFill>
                <a:latin typeface="Calibri" pitchFamily="34" charset="0"/>
              </a:defRPr>
            </a:lvl9pPr>
          </a:lstStyle>
          <a:p>
            <a:r>
              <a:rPr lang="en-GB" sz="4800" dirty="0">
                <a:latin typeface="Arial" panose="020B0604020202020204" pitchFamily="34" charset="0"/>
                <a:cs typeface="Arial" panose="020B0604020202020204" pitchFamily="34" charset="0"/>
              </a:rPr>
              <a:t>Curriculum Choice A</a:t>
            </a:r>
          </a:p>
        </p:txBody>
      </p:sp>
    </p:spTree>
    <p:extLst>
      <p:ext uri="{BB962C8B-B14F-4D97-AF65-F5344CB8AC3E}">
        <p14:creationId xmlns:p14="http://schemas.microsoft.com/office/powerpoint/2010/main" val="312570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r>
              <a:rPr lang="en-GB" sz="4800" dirty="0">
                <a:latin typeface="Arial" panose="020B0604020202020204" pitchFamily="34" charset="0"/>
                <a:cs typeface="Arial" panose="020B0604020202020204" pitchFamily="34" charset="0"/>
              </a:rPr>
              <a:t>Curriculum Choice B, C and Reserve</a:t>
            </a:r>
            <a:br>
              <a:rPr lang="en-GB" sz="4800" dirty="0">
                <a:latin typeface="Calibri" pitchFamily="34" charset="0"/>
              </a:rPr>
            </a:br>
            <a:endParaRPr lang="en-GB" sz="4800" dirty="0">
              <a:latin typeface="Calibri" pitchFamily="34" charset="0"/>
            </a:endParaRPr>
          </a:p>
        </p:txBody>
      </p:sp>
      <p:sp>
        <p:nvSpPr>
          <p:cNvPr id="4" name="Rectangle 3"/>
          <p:cNvSpPr/>
          <p:nvPr/>
        </p:nvSpPr>
        <p:spPr>
          <a:xfrm>
            <a:off x="10344" y="1556792"/>
            <a:ext cx="4572000" cy="4154984"/>
          </a:xfrm>
          <a:prstGeom prst="rect">
            <a:avLst/>
          </a:prstGeom>
        </p:spPr>
        <p:txBody>
          <a:bodyPr>
            <a:spAutoFit/>
          </a:bodyPr>
          <a:lstStyle/>
          <a:p>
            <a:r>
              <a:rPr lang="en-GB" dirty="0"/>
              <a:t>GCSE Art</a:t>
            </a:r>
            <a:br>
              <a:rPr lang="en-GB" dirty="0"/>
            </a:br>
            <a:r>
              <a:rPr lang="en-GB" dirty="0"/>
              <a:t>GCSE Business Studies</a:t>
            </a:r>
            <a:br>
              <a:rPr lang="en-GB" dirty="0"/>
            </a:br>
            <a:r>
              <a:rPr lang="en-GB" dirty="0"/>
              <a:t>GCSE Computer Science</a:t>
            </a:r>
            <a:br>
              <a:rPr lang="en-GB" dirty="0"/>
            </a:br>
            <a:r>
              <a:rPr lang="en-GB" dirty="0"/>
              <a:t>GCSE Dance</a:t>
            </a:r>
            <a:br>
              <a:rPr lang="en-GB" dirty="0"/>
            </a:br>
            <a:r>
              <a:rPr lang="en-GB" dirty="0"/>
              <a:t>GCSE French</a:t>
            </a:r>
            <a:br>
              <a:rPr lang="en-GB" dirty="0"/>
            </a:br>
            <a:r>
              <a:rPr lang="en-GB" dirty="0"/>
              <a:t>GCSE Food and Nutrition</a:t>
            </a:r>
            <a:br>
              <a:rPr lang="en-GB" dirty="0"/>
            </a:br>
            <a:r>
              <a:rPr lang="en-GB" dirty="0"/>
              <a:t>GCSE Geography</a:t>
            </a:r>
          </a:p>
          <a:p>
            <a:r>
              <a:rPr lang="en-GB" dirty="0"/>
              <a:t>GCSE History</a:t>
            </a:r>
          </a:p>
          <a:p>
            <a:r>
              <a:rPr lang="en-GB" dirty="0"/>
              <a:t>GCSE Photography</a:t>
            </a:r>
          </a:p>
          <a:p>
            <a:r>
              <a:rPr lang="en-GB" dirty="0"/>
              <a:t>GCSE Product Design</a:t>
            </a:r>
            <a:br>
              <a:rPr lang="en-GB" dirty="0"/>
            </a:br>
            <a:r>
              <a:rPr lang="en-GB" dirty="0"/>
              <a:t>GCSE Spanish</a:t>
            </a:r>
          </a:p>
        </p:txBody>
      </p:sp>
      <p:sp>
        <p:nvSpPr>
          <p:cNvPr id="5" name="Rectangle 4"/>
          <p:cNvSpPr/>
          <p:nvPr/>
        </p:nvSpPr>
        <p:spPr>
          <a:xfrm>
            <a:off x="4346208" y="1556792"/>
            <a:ext cx="4572000" cy="4154984"/>
          </a:xfrm>
          <a:prstGeom prst="rect">
            <a:avLst/>
          </a:prstGeom>
        </p:spPr>
        <p:txBody>
          <a:bodyPr>
            <a:spAutoFit/>
          </a:bodyPr>
          <a:lstStyle/>
          <a:p>
            <a:r>
              <a:rPr lang="en-GB" dirty="0"/>
              <a:t>BTEC Music</a:t>
            </a:r>
            <a:br>
              <a:rPr lang="en-GB" dirty="0"/>
            </a:br>
            <a:r>
              <a:rPr lang="en-GB" dirty="0"/>
              <a:t>Child Development Award</a:t>
            </a:r>
            <a:br>
              <a:rPr lang="en-GB" dirty="0"/>
            </a:br>
            <a:r>
              <a:rPr lang="en-GB" dirty="0"/>
              <a:t>Creative </a:t>
            </a:r>
            <a:r>
              <a:rPr lang="en-GB" dirty="0" err="1"/>
              <a:t>i</a:t>
            </a:r>
            <a:r>
              <a:rPr lang="en-GB" dirty="0"/>
              <a:t>-Media Award</a:t>
            </a:r>
            <a:br>
              <a:rPr lang="en-GB" dirty="0"/>
            </a:br>
            <a:r>
              <a:rPr lang="en-GB" dirty="0"/>
              <a:t>Drama/Performing Arts Award</a:t>
            </a:r>
          </a:p>
          <a:p>
            <a:r>
              <a:rPr lang="en-GB" dirty="0"/>
              <a:t>Engineering Award</a:t>
            </a:r>
            <a:br>
              <a:rPr lang="en-GB" dirty="0"/>
            </a:br>
            <a:r>
              <a:rPr lang="en-GB" dirty="0"/>
              <a:t>Enterprise and Marketing Award</a:t>
            </a:r>
            <a:br>
              <a:rPr lang="en-GB" dirty="0"/>
            </a:br>
            <a:r>
              <a:rPr lang="en-GB" dirty="0"/>
              <a:t>Further Maths</a:t>
            </a:r>
          </a:p>
          <a:p>
            <a:r>
              <a:rPr lang="en-GB" dirty="0"/>
              <a:t>Further Science</a:t>
            </a:r>
            <a:br>
              <a:rPr lang="en-GB" dirty="0"/>
            </a:br>
            <a:r>
              <a:rPr lang="en-GB" dirty="0"/>
              <a:t>Health &amp; Social Care Award</a:t>
            </a:r>
            <a:br>
              <a:rPr lang="en-GB" dirty="0"/>
            </a:br>
            <a:r>
              <a:rPr lang="en-GB" dirty="0"/>
              <a:t>IT Award</a:t>
            </a:r>
            <a:br>
              <a:rPr lang="en-GB" dirty="0"/>
            </a:br>
            <a:r>
              <a:rPr lang="en-GB" dirty="0"/>
              <a:t>PE/Sport Award</a:t>
            </a:r>
          </a:p>
        </p:txBody>
      </p:sp>
    </p:spTree>
    <p:extLst>
      <p:ext uri="{BB962C8B-B14F-4D97-AF65-F5344CB8AC3E}">
        <p14:creationId xmlns:p14="http://schemas.microsoft.com/office/powerpoint/2010/main" val="296402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539552" y="332656"/>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7827" name="Rectangle 3"/>
          <p:cNvSpPr>
            <a:spLocks noGrp="1"/>
          </p:cNvSpPr>
          <p:nvPr>
            <p:ph idx="4294967295"/>
          </p:nvPr>
        </p:nvSpPr>
        <p:spPr>
          <a:xfrm>
            <a:off x="683568" y="1340768"/>
            <a:ext cx="6408712" cy="4525963"/>
          </a:xfrm>
        </p:spPr>
        <p:txBody>
          <a:bodyPr>
            <a:normAutofit/>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Academic Route:</a:t>
            </a:r>
          </a:p>
          <a:p>
            <a:pPr marL="381000" indent="-381000">
              <a:lnSpc>
                <a:spcPct val="90000"/>
              </a:lnSpc>
            </a:pPr>
            <a:r>
              <a:rPr lang="en-GB" sz="2400" dirty="0">
                <a:latin typeface="Arial" panose="020B0604020202020204" pitchFamily="34" charset="0"/>
                <a:cs typeface="Arial" panose="020B0604020202020204" pitchFamily="34" charset="0"/>
              </a:rPr>
              <a:t>Curriculum Choice A- GCSE History </a:t>
            </a:r>
          </a:p>
          <a:p>
            <a:pPr marL="381000" indent="-381000">
              <a:lnSpc>
                <a:spcPct val="90000"/>
              </a:lnSpc>
            </a:pPr>
            <a:r>
              <a:rPr lang="en-GB" sz="2400" dirty="0">
                <a:latin typeface="Arial" panose="020B0604020202020204" pitchFamily="34" charset="0"/>
                <a:cs typeface="Arial" panose="020B0604020202020204" pitchFamily="34" charset="0"/>
              </a:rPr>
              <a:t>Curriculum Choice B- GCSE French</a:t>
            </a:r>
          </a:p>
          <a:p>
            <a:pPr marL="381000" indent="-381000">
              <a:lnSpc>
                <a:spcPct val="90000"/>
              </a:lnSpc>
            </a:pPr>
            <a:r>
              <a:rPr lang="en-GB" sz="2400" dirty="0">
                <a:latin typeface="Arial" panose="020B0604020202020204" pitchFamily="34" charset="0"/>
                <a:cs typeface="Arial" panose="020B0604020202020204" pitchFamily="34" charset="0"/>
              </a:rPr>
              <a:t>Curriculum Choice C- Further Maths</a:t>
            </a:r>
          </a:p>
          <a:p>
            <a:pPr marL="381000" indent="-381000">
              <a:lnSpc>
                <a:spcPct val="90000"/>
              </a:lnSpc>
              <a:buFont typeface="Arial" charset="0"/>
              <a:buNone/>
            </a:pPr>
            <a:endParaRPr lang="en-GB" sz="240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a:xfrm>
            <a:off x="395536" y="260648"/>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8851" name="Rectangle 3"/>
          <p:cNvSpPr>
            <a:spLocks noGrp="1"/>
          </p:cNvSpPr>
          <p:nvPr>
            <p:ph idx="4294967295"/>
          </p:nvPr>
        </p:nvSpPr>
        <p:spPr>
          <a:xfrm>
            <a:off x="683568" y="1412776"/>
            <a:ext cx="7092280" cy="3917032"/>
          </a:xfrm>
        </p:spPr>
        <p:txBody>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Flexi:</a:t>
            </a:r>
          </a:p>
          <a:p>
            <a:pPr marL="381000" indent="-381000">
              <a:lnSpc>
                <a:spcPct val="90000"/>
              </a:lnSpc>
            </a:pPr>
            <a:r>
              <a:rPr lang="en-GB" sz="2400" dirty="0">
                <a:latin typeface="Arial" panose="020B0604020202020204" pitchFamily="34" charset="0"/>
                <a:cs typeface="Arial" panose="020B0604020202020204" pitchFamily="34" charset="0"/>
              </a:rPr>
              <a:t>Curriculum Choice A- GCSE Geography</a:t>
            </a:r>
          </a:p>
          <a:p>
            <a:pPr marL="381000" indent="-381000">
              <a:lnSpc>
                <a:spcPct val="90000"/>
              </a:lnSpc>
            </a:pPr>
            <a:r>
              <a:rPr lang="en-GB" sz="2400" dirty="0">
                <a:latin typeface="Arial" panose="020B0604020202020204" pitchFamily="34" charset="0"/>
                <a:cs typeface="Arial" panose="020B0604020202020204" pitchFamily="34" charset="0"/>
              </a:rPr>
              <a:t>Curriculum Choice B- IT Award</a:t>
            </a:r>
          </a:p>
          <a:p>
            <a:pPr marL="381000" indent="-381000">
              <a:lnSpc>
                <a:spcPct val="90000"/>
              </a:lnSpc>
            </a:pPr>
            <a:r>
              <a:rPr lang="en-GB" sz="2400" dirty="0">
                <a:latin typeface="Arial" panose="020B0604020202020204" pitchFamily="34" charset="0"/>
                <a:cs typeface="Arial" panose="020B0604020202020204" pitchFamily="34" charset="0"/>
              </a:rPr>
              <a:t>Curriculum Choice C- GCSE History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p:cNvSpPr>
          <p:nvPr>
            <p:ph type="title" idx="4294967295"/>
          </p:nvPr>
        </p:nvSpPr>
        <p:spPr>
          <a:xfrm>
            <a:off x="467544" y="188640"/>
            <a:ext cx="8229600" cy="1143000"/>
          </a:xfrm>
        </p:spPr>
        <p:txBody>
          <a:bodyPr/>
          <a:lstStyle/>
          <a:p>
            <a:r>
              <a:rPr lang="en-GB" dirty="0">
                <a:latin typeface="Arial" panose="020B0604020202020204" pitchFamily="34" charset="0"/>
                <a:cs typeface="Arial" panose="020B0604020202020204" pitchFamily="34" charset="0"/>
              </a:rPr>
              <a:t>Pathways</a:t>
            </a:r>
          </a:p>
        </p:txBody>
      </p:sp>
      <p:sp>
        <p:nvSpPr>
          <p:cNvPr id="79875" name="Rectangle 3"/>
          <p:cNvSpPr>
            <a:spLocks noGrp="1"/>
          </p:cNvSpPr>
          <p:nvPr>
            <p:ph idx="4294967295"/>
          </p:nvPr>
        </p:nvSpPr>
        <p:spPr>
          <a:xfrm>
            <a:off x="467544" y="1412777"/>
            <a:ext cx="8229600" cy="3600400"/>
          </a:xfrm>
        </p:spPr>
        <p:txBody>
          <a:bodyPr>
            <a:normAutofit/>
          </a:bodyPr>
          <a:lstStyle/>
          <a:p>
            <a:pPr marL="381000" indent="-381000">
              <a:lnSpc>
                <a:spcPct val="90000"/>
              </a:lnSpc>
              <a:buFont typeface="Arial" charset="0"/>
              <a:buNone/>
            </a:pPr>
            <a:r>
              <a:rPr lang="en-GB" b="1" dirty="0">
                <a:latin typeface="Arial" panose="020B0604020202020204" pitchFamily="34" charset="0"/>
                <a:cs typeface="Arial" panose="020B0604020202020204" pitchFamily="34" charset="0"/>
              </a:rPr>
              <a:t>Skills:</a:t>
            </a:r>
          </a:p>
          <a:p>
            <a:pPr marL="381000" indent="-381000">
              <a:lnSpc>
                <a:spcPct val="90000"/>
              </a:lnSpc>
            </a:pPr>
            <a:r>
              <a:rPr lang="en-GB" sz="2400" dirty="0">
                <a:latin typeface="Arial" panose="020B0604020202020204" pitchFamily="34" charset="0"/>
                <a:cs typeface="Arial" panose="020B0604020202020204" pitchFamily="34" charset="0"/>
              </a:rPr>
              <a:t>Curriculum Choice A- GCSE Geography</a:t>
            </a:r>
          </a:p>
          <a:p>
            <a:pPr marL="381000" indent="-381000">
              <a:lnSpc>
                <a:spcPct val="90000"/>
              </a:lnSpc>
            </a:pPr>
            <a:r>
              <a:rPr lang="en-GB" sz="2400" dirty="0">
                <a:latin typeface="Arial" panose="020B0604020202020204" pitchFamily="34" charset="0"/>
                <a:cs typeface="Arial" panose="020B0604020202020204" pitchFamily="34" charset="0"/>
              </a:rPr>
              <a:t>Curriculum Choice B- Health and Social Care Award </a:t>
            </a:r>
          </a:p>
          <a:p>
            <a:pPr marL="381000" indent="-381000">
              <a:lnSpc>
                <a:spcPct val="90000"/>
              </a:lnSpc>
            </a:pPr>
            <a:r>
              <a:rPr lang="en-GB" sz="2400" dirty="0">
                <a:latin typeface="Arial" panose="020B0604020202020204" pitchFamily="34" charset="0"/>
                <a:cs typeface="Arial" panose="020B0604020202020204" pitchFamily="34" charset="0"/>
              </a:rPr>
              <a:t>Curriculum Choice C- Drama- Performing Arts Award</a:t>
            </a:r>
            <a:endParaRPr lang="en-GB" sz="2400" dirty="0">
              <a:solidFill>
                <a:srgbClr val="000000"/>
              </a:solidFill>
              <a:latin typeface="Arial" panose="020B0604020202020204" pitchFamily="34" charset="0"/>
              <a:cs typeface="Arial" panose="020B0604020202020204" pitchFamily="34" charset="0"/>
            </a:endParaRPr>
          </a:p>
          <a:p>
            <a:pPr marL="381000" indent="-381000">
              <a:lnSpc>
                <a:spcPct val="90000"/>
              </a:lnSpc>
              <a:buFont typeface="Arial" charset="0"/>
              <a:buNone/>
            </a:pPr>
            <a:endParaRPr lang="en-GB" sz="2000" dirty="0"/>
          </a:p>
          <a:p>
            <a:pPr marL="381000" indent="-381000">
              <a:lnSpc>
                <a:spcPct val="90000"/>
              </a:lnSpc>
            </a:pPr>
            <a:endParaRPr lang="en-GB"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539552" y="-99392"/>
            <a:ext cx="8229600" cy="1143000"/>
          </a:xfrm>
        </p:spPr>
        <p:txBody>
          <a:bodyPr>
            <a:normAutofit/>
          </a:bodyPr>
          <a:lstStyle/>
          <a:p>
            <a:r>
              <a:rPr lang="en-GB" b="1" dirty="0">
                <a:latin typeface="Arial" panose="020B0604020202020204" pitchFamily="34" charset="0"/>
                <a:cs typeface="Arial" panose="020B0604020202020204" pitchFamily="34" charset="0"/>
              </a:rPr>
              <a:t> Support</a:t>
            </a:r>
          </a:p>
        </p:txBody>
      </p:sp>
      <p:sp>
        <p:nvSpPr>
          <p:cNvPr id="68611" name="Rectangle 3"/>
          <p:cNvSpPr>
            <a:spLocks noGrp="1"/>
          </p:cNvSpPr>
          <p:nvPr>
            <p:ph idx="4294967295"/>
          </p:nvPr>
        </p:nvSpPr>
        <p:spPr>
          <a:xfrm>
            <a:off x="181781" y="836712"/>
            <a:ext cx="8604448" cy="4525963"/>
          </a:xfrm>
        </p:spPr>
        <p:txBody>
          <a:bodyPr>
            <a:normAutofit fontScale="55000" lnSpcReduction="20000"/>
          </a:bodyPr>
          <a:lstStyle/>
          <a:p>
            <a:pPr marL="0" indent="0">
              <a:buNone/>
            </a:pPr>
            <a:r>
              <a:rPr lang="en-GB" dirty="0">
                <a:latin typeface="Arial" panose="020B0604020202020204" pitchFamily="34" charset="0"/>
                <a:cs typeface="Arial" panose="020B0604020202020204" pitchFamily="34" charset="0"/>
              </a:rPr>
              <a:t>To support students and parents in making these important decisions there are a series of activities and opportunities:</a:t>
            </a:r>
          </a:p>
          <a:p>
            <a:pPr marL="0" indent="0">
              <a:buNone/>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series of assemblies for students starting in the week beginning 22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January 2024.</a:t>
            </a:r>
          </a:p>
          <a:p>
            <a:r>
              <a:rPr lang="en-GB" dirty="0">
                <a:latin typeface="Arial" panose="020B0604020202020204" pitchFamily="34" charset="0"/>
                <a:cs typeface="Arial" panose="020B0604020202020204" pitchFamily="34" charset="0"/>
              </a:rPr>
              <a:t>Personal Development lessons in January to March with a focus on curriculum choices and opportunities to ask questions.</a:t>
            </a:r>
          </a:p>
          <a:p>
            <a:r>
              <a:rPr lang="en-GB" dirty="0">
                <a:latin typeface="Arial" panose="020B0604020202020204" pitchFamily="34" charset="0"/>
                <a:cs typeface="Arial" panose="020B0604020202020204" pitchFamily="34" charset="0"/>
              </a:rPr>
              <a:t>Opportunities for an appointment with the Careers Personal Advisor.</a:t>
            </a:r>
          </a:p>
          <a:p>
            <a:r>
              <a:rPr lang="en-GB" dirty="0">
                <a:latin typeface="Arial" panose="020B0604020202020204" pitchFamily="34" charset="0"/>
                <a:cs typeface="Arial" panose="020B0604020202020204" pitchFamily="34" charset="0"/>
              </a:rPr>
              <a:t>Parents and students can see the subject presentations available on the school website and discuss the choices available.</a:t>
            </a:r>
          </a:p>
          <a:p>
            <a:r>
              <a:rPr lang="en-GB" dirty="0">
                <a:latin typeface="Arial" panose="020B0604020202020204" pitchFamily="34" charset="0"/>
                <a:cs typeface="Arial" panose="020B0604020202020204" pitchFamily="34" charset="0"/>
              </a:rPr>
              <a:t>Students can discuss the subjects on offer with their current teachers, and ask for further advice.</a:t>
            </a:r>
          </a:p>
          <a:p>
            <a:r>
              <a:rPr lang="en-GB" dirty="0">
                <a:latin typeface="Arial" panose="020B0604020202020204" pitchFamily="34" charset="0"/>
                <a:cs typeface="Arial" panose="020B0604020202020204" pitchFamily="34" charset="0"/>
              </a:rPr>
              <a:t>Progress Report 16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2024 followed by Parents’ Consultation evening on 28</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February 2024.</a:t>
            </a:r>
          </a:p>
          <a:p>
            <a:r>
              <a:rPr lang="en-GB" dirty="0">
                <a:latin typeface="Arial" panose="020B0604020202020204" pitchFamily="34" charset="0"/>
                <a:cs typeface="Arial" panose="020B0604020202020204" pitchFamily="34" charset="0"/>
              </a:rPr>
              <a:t>Parents can contact Mr Eccles if they have questions or need to discuss choices during the week beginning 4</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March 2024 and an appointment can be made if necessary.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0680" y="182576"/>
            <a:ext cx="1359392" cy="1615372"/>
          </a:xfrm>
          <a:prstGeom prst="rect">
            <a:avLst/>
          </a:prstGeom>
        </p:spPr>
      </p:pic>
      <p:sp>
        <p:nvSpPr>
          <p:cNvPr id="3" name="Rectangle 2"/>
          <p:cNvSpPr/>
          <p:nvPr/>
        </p:nvSpPr>
        <p:spPr>
          <a:xfrm>
            <a:off x="624144" y="1797948"/>
            <a:ext cx="8208912" cy="3600986"/>
          </a:xfrm>
          <a:prstGeom prst="rect">
            <a:avLst/>
          </a:prstGeom>
        </p:spPr>
        <p:txBody>
          <a:bodyPr wrap="square">
            <a:spAutoFit/>
          </a:bodyPr>
          <a:lstStyle/>
          <a:p>
            <a:pPr algn="ctr"/>
            <a:r>
              <a:rPr lang="en-GB" sz="4000" b="1" dirty="0">
                <a:latin typeface="+mn-lt"/>
              </a:rPr>
              <a:t>Live to Learn </a:t>
            </a:r>
          </a:p>
          <a:p>
            <a:pPr algn="ctr"/>
            <a:r>
              <a:rPr lang="en-GB" sz="4000" dirty="0">
                <a:latin typeface="+mn-lt"/>
              </a:rPr>
              <a:t>(Enjoy and Achieve)</a:t>
            </a:r>
          </a:p>
          <a:p>
            <a:pPr algn="ctr"/>
            <a:endParaRPr lang="en-GB" sz="1400" b="1" dirty="0">
              <a:latin typeface="+mn-lt"/>
            </a:endParaRPr>
          </a:p>
          <a:p>
            <a:pPr algn="ctr"/>
            <a:r>
              <a:rPr lang="en-GB" sz="4000" b="1" dirty="0">
                <a:latin typeface="+mn-lt"/>
              </a:rPr>
              <a:t>and </a:t>
            </a:r>
          </a:p>
          <a:p>
            <a:pPr algn="ctr"/>
            <a:endParaRPr lang="en-GB" sz="1400" b="1" dirty="0">
              <a:latin typeface="+mn-lt"/>
            </a:endParaRPr>
          </a:p>
          <a:p>
            <a:pPr algn="ctr"/>
            <a:r>
              <a:rPr lang="en-GB" sz="4000" b="1" dirty="0">
                <a:latin typeface="+mn-lt"/>
              </a:rPr>
              <a:t>Learn to Live </a:t>
            </a:r>
          </a:p>
          <a:p>
            <a:pPr algn="ctr"/>
            <a:r>
              <a:rPr lang="en-GB" sz="4000" dirty="0">
                <a:latin typeface="+mn-lt"/>
              </a:rPr>
              <a:t>(Now and in the Future)</a:t>
            </a:r>
          </a:p>
        </p:txBody>
      </p:sp>
    </p:spTree>
    <p:extLst>
      <p:ext uri="{BB962C8B-B14F-4D97-AF65-F5344CB8AC3E}">
        <p14:creationId xmlns:p14="http://schemas.microsoft.com/office/powerpoint/2010/main" val="475476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a:latin typeface="Arial" panose="020B0604020202020204" pitchFamily="34" charset="0"/>
                <a:cs typeface="Arial" panose="020B0604020202020204" pitchFamily="34" charset="0"/>
              </a:rPr>
              <a:t>Help and Advice</a:t>
            </a:r>
          </a:p>
        </p:txBody>
      </p:sp>
      <p:sp>
        <p:nvSpPr>
          <p:cNvPr id="6" name="Content Placeholder 5"/>
          <p:cNvSpPr>
            <a:spLocks noGrp="1"/>
          </p:cNvSpPr>
          <p:nvPr>
            <p:ph idx="1"/>
          </p:nvPr>
        </p:nvSpPr>
        <p:spPr/>
        <p:txBody>
          <a:bodyPr vert="horz" lIns="91440" tIns="45720" rIns="91440" bIns="45720" rtlCol="0" anchor="t">
            <a:normAutofit/>
          </a:bodyPr>
          <a:lstStyle/>
          <a:p>
            <a:pPr marL="0" indent="0">
              <a:buNone/>
            </a:pPr>
            <a:r>
              <a:rPr lang="en-GB" dirty="0">
                <a:latin typeface="Arial" panose="020B0604020202020204" pitchFamily="34" charset="0"/>
                <a:cs typeface="Arial" panose="020B0604020202020204" pitchFamily="34" charset="0"/>
              </a:rPr>
              <a:t>If you need any more help speak to:</a:t>
            </a:r>
          </a:p>
          <a:p>
            <a:pPr marL="0" indent="0">
              <a:buNone/>
            </a:pPr>
            <a:endParaRPr lang="en-GB" dirty="0">
              <a:latin typeface="Arial" panose="020B0604020202020204" pitchFamily="34" charset="0"/>
              <a:cs typeface="Arial" panose="020B0604020202020204" pitchFamily="34" charset="0"/>
            </a:endParaRPr>
          </a:p>
          <a:p>
            <a:pPr marL="0" indent="0"/>
            <a:r>
              <a:rPr lang="en-GB" dirty="0">
                <a:latin typeface="Arial" panose="020B0604020202020204" pitchFamily="34" charset="0"/>
                <a:cs typeface="Arial" panose="020B0604020202020204" pitchFamily="34" charset="0"/>
              </a:rPr>
              <a:t> your subject teachers</a:t>
            </a:r>
          </a:p>
          <a:p>
            <a:pPr marL="0" indent="0"/>
            <a:r>
              <a:rPr lang="en-GB" dirty="0">
                <a:latin typeface="Arial" panose="020B0604020202020204" pitchFamily="34" charset="0"/>
                <a:cs typeface="Arial" panose="020B0604020202020204" pitchFamily="34" charset="0"/>
              </a:rPr>
              <a:t> Mr Eccles and Mr </a:t>
            </a:r>
            <a:r>
              <a:rPr lang="en-GB" dirty="0" err="1">
                <a:latin typeface="Arial" panose="020B0604020202020204" pitchFamily="34" charset="0"/>
                <a:cs typeface="Arial" panose="020B0604020202020204" pitchFamily="34" charset="0"/>
              </a:rPr>
              <a:t>Rastrick</a:t>
            </a:r>
          </a:p>
          <a:p>
            <a:pPr marL="0" indent="0"/>
            <a:r>
              <a:rPr lang="en-GB" dirty="0">
                <a:latin typeface="Arial" panose="020B0604020202020204" pitchFamily="34" charset="0"/>
                <a:cs typeface="Arial" panose="020B0604020202020204" pitchFamily="34" charset="0"/>
              </a:rPr>
              <a:t>Miss Ratcliffe</a:t>
            </a:r>
          </a:p>
          <a:p>
            <a:pPr marL="0" indent="0"/>
            <a:r>
              <a:rPr lang="en-GB" dirty="0">
                <a:latin typeface="Arial" panose="020B0604020202020204" pitchFamily="34" charset="0"/>
                <a:cs typeface="Arial" panose="020B0604020202020204" pitchFamily="34" charset="0"/>
              </a:rPr>
              <a:t>Careers Advisor – Julie Tindall is available on a Wednesday.</a:t>
            </a:r>
          </a:p>
        </p:txBody>
      </p:sp>
    </p:spTree>
    <p:extLst>
      <p:ext uri="{BB962C8B-B14F-4D97-AF65-F5344CB8AC3E}">
        <p14:creationId xmlns:p14="http://schemas.microsoft.com/office/powerpoint/2010/main" val="3859484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260648"/>
            <a:ext cx="8229600" cy="1143000"/>
          </a:xfrm>
        </p:spPr>
        <p:txBody>
          <a:bodyPr/>
          <a:lstStyle/>
          <a:p>
            <a:r>
              <a:rPr lang="en-GB" dirty="0">
                <a:latin typeface="Arial" panose="020B0604020202020204" pitchFamily="34" charset="0"/>
                <a:cs typeface="Arial" panose="020B0604020202020204" pitchFamily="34" charset="0"/>
              </a:rPr>
              <a:t>Key Dates</a:t>
            </a:r>
          </a:p>
        </p:txBody>
      </p:sp>
      <p:sp>
        <p:nvSpPr>
          <p:cNvPr id="5" name="Content Placeholder 1"/>
          <p:cNvSpPr>
            <a:spLocks noGrp="1"/>
          </p:cNvSpPr>
          <p:nvPr>
            <p:ph idx="4294967295"/>
          </p:nvPr>
        </p:nvSpPr>
        <p:spPr>
          <a:xfrm>
            <a:off x="755576" y="1124745"/>
            <a:ext cx="7920880" cy="3960440"/>
          </a:xfrm>
        </p:spPr>
        <p:txBody>
          <a:bodyPr/>
          <a:lstStyle/>
          <a:p>
            <a:pPr lvl="0"/>
            <a:r>
              <a:rPr lang="en-GB" sz="3600" dirty="0">
                <a:latin typeface="Arial" panose="020B0604020202020204" pitchFamily="34" charset="0"/>
                <a:cs typeface="Arial" panose="020B0604020202020204" pitchFamily="34" charset="0"/>
              </a:rPr>
              <a:t>Progress report – 16</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February 2024</a:t>
            </a:r>
          </a:p>
          <a:p>
            <a:pPr lvl="0"/>
            <a:r>
              <a:rPr lang="en-GB" sz="3600" dirty="0">
                <a:latin typeface="Arial" panose="020B0604020202020204" pitchFamily="34" charset="0"/>
                <a:cs typeface="Arial" panose="020B0604020202020204" pitchFamily="34" charset="0"/>
              </a:rPr>
              <a:t>Parents’ Consultation evening (Online) – 28</a:t>
            </a:r>
            <a:r>
              <a:rPr lang="en-GB" sz="3600" baseline="30000" dirty="0">
                <a:latin typeface="Arial" panose="020B0604020202020204" pitchFamily="34" charset="0"/>
                <a:cs typeface="Arial" panose="020B0604020202020204" pitchFamily="34" charset="0"/>
              </a:rPr>
              <a:t>th</a:t>
            </a:r>
            <a:r>
              <a:rPr lang="en-GB" sz="3600" dirty="0">
                <a:latin typeface="Arial" panose="020B0604020202020204" pitchFamily="34" charset="0"/>
                <a:cs typeface="Arial" panose="020B0604020202020204" pitchFamily="34" charset="0"/>
              </a:rPr>
              <a:t> February 2024</a:t>
            </a:r>
          </a:p>
          <a:p>
            <a:pPr lvl="0"/>
            <a:r>
              <a:rPr lang="en-GB" sz="3600" dirty="0">
                <a:latin typeface="Arial" panose="020B0604020202020204" pitchFamily="34" charset="0"/>
                <a:cs typeface="Arial" panose="020B0604020202020204" pitchFamily="34" charset="0"/>
              </a:rPr>
              <a:t>Opportunity for an online interview</a:t>
            </a:r>
            <a:endParaRPr lang="en-GB" sz="1400" dirty="0">
              <a:latin typeface="Arial" panose="020B0604020202020204" pitchFamily="34" charset="0"/>
              <a:cs typeface="Arial" panose="020B0604020202020204" pitchFamily="34" charset="0"/>
            </a:endParaRPr>
          </a:p>
          <a:p>
            <a:pPr lvl="0"/>
            <a:r>
              <a:rPr lang="en-GB" sz="3600" dirty="0">
                <a:latin typeface="Arial" panose="020B0604020202020204" pitchFamily="34" charset="0"/>
                <a:cs typeface="Arial" panose="020B0604020202020204" pitchFamily="34" charset="0"/>
              </a:rPr>
              <a:t> Deadline for return of the options </a:t>
            </a:r>
            <a:r>
              <a:rPr lang="en-GB" sz="3600">
                <a:latin typeface="Arial" panose="020B0604020202020204" pitchFamily="34" charset="0"/>
                <a:cs typeface="Arial" panose="020B0604020202020204" pitchFamily="34" charset="0"/>
              </a:rPr>
              <a:t>form 15</a:t>
            </a:r>
            <a:r>
              <a:rPr lang="en-GB" sz="3600" baseline="30000">
                <a:latin typeface="Arial" panose="020B0604020202020204" pitchFamily="34" charset="0"/>
                <a:cs typeface="Arial" panose="020B0604020202020204" pitchFamily="34" charset="0"/>
              </a:rPr>
              <a:t>th</a:t>
            </a:r>
            <a:r>
              <a:rPr lang="en-GB" sz="3600">
                <a:latin typeface="Arial" panose="020B0604020202020204" pitchFamily="34" charset="0"/>
                <a:cs typeface="Arial" panose="020B0604020202020204" pitchFamily="34" charset="0"/>
              </a:rPr>
              <a:t> March 2024.</a:t>
            </a:r>
            <a:endParaRPr lang="en-GB" sz="3600" dirty="0">
              <a:latin typeface="Arial" panose="020B0604020202020204" pitchFamily="34" charset="0"/>
              <a:cs typeface="Arial" panose="020B0604020202020204" pitchFamily="34" charset="0"/>
            </a:endParaRPr>
          </a:p>
          <a:p>
            <a:endParaRPr lang="en-GB" sz="2800" dirty="0"/>
          </a:p>
          <a:p>
            <a:pPr marL="0" indent="0">
              <a:buNone/>
              <a:tabLst>
                <a:tab pos="7713663" algn="r"/>
              </a:tabLst>
            </a:pPr>
            <a:endParaRPr lang="en-GB" sz="2800" b="1" dirty="0"/>
          </a:p>
        </p:txBody>
      </p:sp>
    </p:spTree>
    <p:extLst>
      <p:ext uri="{BB962C8B-B14F-4D97-AF65-F5344CB8AC3E}">
        <p14:creationId xmlns:p14="http://schemas.microsoft.com/office/powerpoint/2010/main" val="3094097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idx="4294967295"/>
          </p:nvPr>
        </p:nvSpPr>
        <p:spPr>
          <a:xfrm>
            <a:off x="467544" y="260648"/>
            <a:ext cx="8229600" cy="1143000"/>
          </a:xfrm>
        </p:spPr>
        <p:txBody>
          <a:bodyPr/>
          <a:lstStyle/>
          <a:p>
            <a:r>
              <a:rPr lang="en-GB" dirty="0">
                <a:latin typeface="Calibri" pitchFamily="34" charset="0"/>
              </a:rPr>
              <a:t>Aims</a:t>
            </a:r>
          </a:p>
        </p:txBody>
      </p:sp>
      <p:sp>
        <p:nvSpPr>
          <p:cNvPr id="70659" name="Rectangle 3"/>
          <p:cNvSpPr>
            <a:spLocks noGrp="1"/>
          </p:cNvSpPr>
          <p:nvPr>
            <p:ph idx="4294967295"/>
          </p:nvPr>
        </p:nvSpPr>
        <p:spPr>
          <a:xfrm>
            <a:off x="467544" y="1556792"/>
            <a:ext cx="8229600" cy="4205288"/>
          </a:xfrm>
        </p:spPr>
        <p:txBody>
          <a:bodyPr>
            <a:normAutofit lnSpcReduction="10000"/>
          </a:bodyPr>
          <a:lstStyle/>
          <a:p>
            <a:pPr marL="0" indent="0">
              <a:buNone/>
            </a:pPr>
            <a:r>
              <a:rPr lang="en-US" dirty="0">
                <a:latin typeface="+mn-lt"/>
              </a:rPr>
              <a:t>The curriculum offers opportunities for all young people to become:</a:t>
            </a:r>
          </a:p>
          <a:p>
            <a:pPr>
              <a:buFont typeface="Arial" charset="0"/>
              <a:buNone/>
            </a:pPr>
            <a:endParaRPr lang="en-US" sz="100" b="1" dirty="0">
              <a:latin typeface="+mn-lt"/>
            </a:endParaRPr>
          </a:p>
          <a:p>
            <a:r>
              <a:rPr lang="en-US" b="1" dirty="0">
                <a:latin typeface="+mn-lt"/>
              </a:rPr>
              <a:t>successful learners</a:t>
            </a:r>
            <a:r>
              <a:rPr lang="en-US" dirty="0">
                <a:latin typeface="+mn-lt"/>
              </a:rPr>
              <a:t> who enjoy learning, make progress and achieve</a:t>
            </a:r>
            <a:endParaRPr lang="en-US" b="1" dirty="0">
              <a:latin typeface="+mn-lt"/>
            </a:endParaRPr>
          </a:p>
          <a:p>
            <a:r>
              <a:rPr lang="en-US" b="1" dirty="0">
                <a:latin typeface="+mn-lt"/>
              </a:rPr>
              <a:t>confident individuals</a:t>
            </a:r>
            <a:r>
              <a:rPr lang="en-US" dirty="0">
                <a:latin typeface="+mn-lt"/>
              </a:rPr>
              <a:t> who are able to live safe, healthy and fulfilling lives</a:t>
            </a:r>
            <a:endParaRPr lang="en-US" b="1" dirty="0">
              <a:latin typeface="+mn-lt"/>
            </a:endParaRPr>
          </a:p>
          <a:p>
            <a:r>
              <a:rPr lang="en-US" b="1" dirty="0">
                <a:latin typeface="+mn-lt"/>
              </a:rPr>
              <a:t>responsible global citizens</a:t>
            </a:r>
            <a:r>
              <a:rPr lang="en-US" dirty="0">
                <a:latin typeface="+mn-lt"/>
              </a:rPr>
              <a:t> who make a positive contribution to society </a:t>
            </a:r>
            <a:endParaRPr lang="en-GB"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idx="4294967295"/>
          </p:nvPr>
        </p:nvSpPr>
        <p:spPr>
          <a:xfrm>
            <a:off x="395536" y="260648"/>
            <a:ext cx="8229600" cy="1143000"/>
          </a:xfrm>
        </p:spPr>
        <p:txBody>
          <a:bodyPr/>
          <a:lstStyle/>
          <a:p>
            <a:r>
              <a:rPr lang="en-GB" dirty="0">
                <a:latin typeface="Calibri" pitchFamily="34" charset="0"/>
              </a:rPr>
              <a:t>Key Features</a:t>
            </a:r>
          </a:p>
        </p:txBody>
      </p:sp>
      <p:sp>
        <p:nvSpPr>
          <p:cNvPr id="71683" name="Rectangle 3"/>
          <p:cNvSpPr>
            <a:spLocks noGrp="1"/>
          </p:cNvSpPr>
          <p:nvPr>
            <p:ph idx="4294967295"/>
          </p:nvPr>
        </p:nvSpPr>
        <p:spPr>
          <a:xfrm>
            <a:off x="395536" y="1556792"/>
            <a:ext cx="8640960" cy="3773488"/>
          </a:xfrm>
        </p:spPr>
        <p:txBody>
          <a:bodyPr>
            <a:normAutofit fontScale="85000" lnSpcReduction="20000"/>
          </a:bodyPr>
          <a:lstStyle/>
          <a:p>
            <a:r>
              <a:rPr lang="en-US" sz="3200" dirty="0">
                <a:latin typeface="+mn-lt"/>
              </a:rPr>
              <a:t>Develop skills for life and work</a:t>
            </a:r>
          </a:p>
          <a:p>
            <a:r>
              <a:rPr lang="en-US" sz="3200" dirty="0">
                <a:latin typeface="+mn-lt"/>
              </a:rPr>
              <a:t>High achievement</a:t>
            </a:r>
          </a:p>
          <a:p>
            <a:r>
              <a:rPr lang="en-US" sz="3200" dirty="0">
                <a:latin typeface="+mn-lt"/>
              </a:rPr>
              <a:t>Ensure a broad, balanced, ambitious and relevant curriculum </a:t>
            </a:r>
          </a:p>
          <a:p>
            <a:r>
              <a:rPr lang="en-US" sz="3200" dirty="0">
                <a:latin typeface="+mn-lt"/>
              </a:rPr>
              <a:t>Develop specialisms appropriate to aspirations,  aptitude and talents</a:t>
            </a:r>
          </a:p>
          <a:p>
            <a:r>
              <a:rPr lang="en-US" dirty="0">
                <a:latin typeface="+mn-lt"/>
              </a:rPr>
              <a:t>Personal development</a:t>
            </a:r>
            <a:endParaRPr lang="en-US" sz="3200" dirty="0">
              <a:latin typeface="+mn-lt"/>
            </a:endParaRPr>
          </a:p>
          <a:p>
            <a:r>
              <a:rPr lang="en-US" sz="3200" dirty="0">
                <a:latin typeface="+mn-lt"/>
              </a:rPr>
              <a:t>Prepare young people for the world of employment, further and higher education and their futures</a:t>
            </a:r>
            <a:endParaRPr lang="en-GB" sz="3200"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p:cNvSpPr>
          <p:nvPr>
            <p:ph type="title" idx="4294967295"/>
          </p:nvPr>
        </p:nvSpPr>
        <p:spPr>
          <a:xfrm>
            <a:off x="467544" y="260648"/>
            <a:ext cx="8229600" cy="1143000"/>
          </a:xfrm>
        </p:spPr>
        <p:txBody>
          <a:bodyPr/>
          <a:lstStyle/>
          <a:p>
            <a:r>
              <a:rPr lang="en-GB" dirty="0">
                <a:latin typeface="Calibri" pitchFamily="34" charset="0"/>
              </a:rPr>
              <a:t>Curriculum -5 Year Plan</a:t>
            </a:r>
          </a:p>
        </p:txBody>
      </p:sp>
      <p:sp>
        <p:nvSpPr>
          <p:cNvPr id="75779" name="Rectangle 3"/>
          <p:cNvSpPr>
            <a:spLocks noGrp="1"/>
          </p:cNvSpPr>
          <p:nvPr>
            <p:ph idx="4294967295"/>
          </p:nvPr>
        </p:nvSpPr>
        <p:spPr>
          <a:xfrm>
            <a:off x="323528" y="1412776"/>
            <a:ext cx="8820472" cy="4176464"/>
          </a:xfrm>
        </p:spPr>
        <p:txBody>
          <a:bodyPr numCol="2">
            <a:normAutofit fontScale="70000" lnSpcReduction="20000"/>
          </a:bodyPr>
          <a:lstStyle/>
          <a:p>
            <a:pPr>
              <a:lnSpc>
                <a:spcPct val="80000"/>
              </a:lnSpc>
              <a:spcAft>
                <a:spcPts val="1000"/>
              </a:spcAft>
              <a:buFont typeface="Arial" charset="0"/>
              <a:buNone/>
            </a:pPr>
            <a:r>
              <a:rPr lang="en-GB" sz="2800" b="1" dirty="0">
                <a:latin typeface="+mn-lt"/>
              </a:rPr>
              <a:t>Year 7 - Transition </a:t>
            </a:r>
          </a:p>
          <a:p>
            <a:pPr lvl="0"/>
            <a:r>
              <a:rPr lang="en-GB" sz="2800" dirty="0"/>
              <a:t>Broad and balanced and meets all statutory requirements</a:t>
            </a:r>
          </a:p>
          <a:p>
            <a:pPr lvl="0"/>
            <a:r>
              <a:rPr lang="en-GB" sz="2800" dirty="0"/>
              <a:t>Progression from KS2 </a:t>
            </a:r>
          </a:p>
          <a:p>
            <a:pPr lvl="0"/>
            <a:r>
              <a:rPr lang="en-GB" sz="2800" dirty="0"/>
              <a:t>Establish high expectations</a:t>
            </a:r>
          </a:p>
          <a:p>
            <a:pPr lvl="0"/>
            <a:r>
              <a:rPr lang="en-GB" sz="2800" dirty="0"/>
              <a:t>Develop numeracy and literacy</a:t>
            </a:r>
          </a:p>
          <a:p>
            <a:pPr lvl="0"/>
            <a:r>
              <a:rPr lang="en-GB" sz="2800" dirty="0"/>
              <a:t>Personal Development curriculum and opportunities</a:t>
            </a:r>
          </a:p>
          <a:p>
            <a:pPr lvl="0"/>
            <a:r>
              <a:rPr lang="en-GB" sz="2800" dirty="0"/>
              <a:t>Range of extra-curricular activities</a:t>
            </a:r>
          </a:p>
          <a:p>
            <a:pPr lvl="0"/>
            <a:endParaRPr lang="en-GB" sz="2800" dirty="0"/>
          </a:p>
          <a:p>
            <a:pPr lvl="0"/>
            <a:endParaRPr lang="en-GB" sz="2800" dirty="0"/>
          </a:p>
          <a:p>
            <a:pPr marL="0" lvl="0" indent="0">
              <a:buNone/>
            </a:pPr>
            <a:endParaRPr lang="en-GB" sz="2800" dirty="0"/>
          </a:p>
          <a:p>
            <a:pPr marL="0" lvl="0" indent="0">
              <a:buNone/>
            </a:pPr>
            <a:endParaRPr lang="en-GB" sz="2800" dirty="0"/>
          </a:p>
          <a:p>
            <a:pPr>
              <a:lnSpc>
                <a:spcPct val="80000"/>
              </a:lnSpc>
              <a:spcAft>
                <a:spcPts val="1000"/>
              </a:spcAft>
              <a:buFont typeface="Arial" charset="0"/>
              <a:buNone/>
            </a:pPr>
            <a:r>
              <a:rPr lang="en-GB" sz="2800" b="1" dirty="0">
                <a:latin typeface="+mn-lt"/>
              </a:rPr>
              <a:t>Year 8 - Development</a:t>
            </a:r>
          </a:p>
          <a:p>
            <a:pPr lvl="0"/>
            <a:r>
              <a:rPr lang="en-GB" sz="2800" dirty="0"/>
              <a:t>Broad and balanced and meets all statutory requirements</a:t>
            </a:r>
          </a:p>
          <a:p>
            <a:pPr lvl="0"/>
            <a:r>
              <a:rPr lang="en-GB" sz="2800" dirty="0"/>
              <a:t>Development of numeracy and literacy skills</a:t>
            </a:r>
          </a:p>
          <a:p>
            <a:r>
              <a:rPr lang="en-GB" sz="2800" dirty="0"/>
              <a:t>Range of extra-curricular activities</a:t>
            </a:r>
          </a:p>
          <a:p>
            <a:r>
              <a:rPr lang="en-GB" sz="2800" dirty="0"/>
              <a:t>Personal Development curriculum and opportunities</a:t>
            </a:r>
          </a:p>
          <a:p>
            <a:pPr lvl="0"/>
            <a:r>
              <a:rPr lang="en-GB" sz="2800" dirty="0"/>
              <a:t>Development of subject specific skills, knowledge and understanding</a:t>
            </a:r>
          </a:p>
          <a:p>
            <a:r>
              <a:rPr lang="en-GB" sz="2800" dirty="0"/>
              <a:t>Range of extra-curricular activities</a:t>
            </a:r>
          </a:p>
          <a:p>
            <a:pPr marL="0" lvl="0" indent="0">
              <a:buNone/>
            </a:pPr>
            <a:endParaRPr lang="en-GB" sz="2800" b="1" dirty="0">
              <a:latin typeface="+mn-lt"/>
            </a:endParaRPr>
          </a:p>
          <a:p>
            <a:pPr>
              <a:lnSpc>
                <a:spcPct val="80000"/>
              </a:lnSpc>
              <a:spcAft>
                <a:spcPts val="1000"/>
              </a:spcAft>
              <a:buFont typeface="Arial" charset="0"/>
              <a:buNone/>
            </a:pPr>
            <a:endParaRPr lang="en-GB" sz="28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7920880" cy="5632311"/>
          </a:xfrm>
          <a:prstGeom prst="rect">
            <a:avLst/>
          </a:prstGeom>
          <a:noFill/>
        </p:spPr>
        <p:txBody>
          <a:bodyPr wrap="square" rtlCol="0">
            <a:spAutoFit/>
          </a:bodyPr>
          <a:lstStyle/>
          <a:p>
            <a:pPr lvl="0"/>
            <a:r>
              <a:rPr lang="en-GB" b="1" dirty="0"/>
              <a:t>Year 9 - Progression </a:t>
            </a:r>
          </a:p>
          <a:p>
            <a:pPr lvl="0"/>
            <a:endParaRPr lang="en-GB" b="1" dirty="0"/>
          </a:p>
          <a:p>
            <a:pPr marL="342900" lvl="0" indent="-342900">
              <a:buFont typeface="Arial" pitchFamily="34" charset="0"/>
              <a:buChar char="•"/>
            </a:pPr>
            <a:r>
              <a:rPr lang="en-GB" dirty="0"/>
              <a:t>Broad, balanced and ambitious curriculum</a:t>
            </a:r>
          </a:p>
          <a:p>
            <a:pPr lvl="0"/>
            <a:endParaRPr lang="en-GB" sz="1200" dirty="0"/>
          </a:p>
          <a:p>
            <a:pPr marL="342900" lvl="0" indent="-342900">
              <a:buFont typeface="Arial" pitchFamily="34" charset="0"/>
              <a:buChar char="•"/>
            </a:pPr>
            <a:r>
              <a:rPr lang="en-GB" dirty="0"/>
              <a:t>Subject skill development, increased depth and breadth of knowledge in the core curriculum</a:t>
            </a:r>
          </a:p>
          <a:p>
            <a:pPr lvl="0"/>
            <a:endParaRPr lang="en-GB" sz="1200" dirty="0"/>
          </a:p>
          <a:p>
            <a:pPr marL="342900" lvl="0" indent="-342900">
              <a:buFont typeface="Arial" pitchFamily="34" charset="0"/>
              <a:buChar char="•"/>
            </a:pPr>
            <a:r>
              <a:rPr lang="en-GB" dirty="0"/>
              <a:t>Preparation for a flexible choice, equal access and preparation for a broad 14-19 curriculum</a:t>
            </a:r>
          </a:p>
          <a:p>
            <a:pPr lvl="0"/>
            <a:endParaRPr lang="en-GB" sz="1200" dirty="0"/>
          </a:p>
          <a:p>
            <a:pPr marL="342900" lvl="0" indent="-342900">
              <a:buFont typeface="Arial" pitchFamily="34" charset="0"/>
              <a:buChar char="•"/>
            </a:pPr>
            <a:r>
              <a:rPr lang="en-GB" dirty="0"/>
              <a:t>An age appropriate, ambitious and personalised Personal Development curriculum</a:t>
            </a:r>
          </a:p>
          <a:p>
            <a:pPr lvl="0"/>
            <a:endParaRPr lang="en-GB" sz="1200" dirty="0"/>
          </a:p>
          <a:p>
            <a:pPr marL="342900" lvl="0" indent="-342900">
              <a:buFont typeface="Arial" pitchFamily="34" charset="0"/>
              <a:buChar char="•"/>
            </a:pPr>
            <a:r>
              <a:rPr lang="en-GB" dirty="0"/>
              <a:t>Subject specific key skill development, increased depth and breadth of knowledge and understanding in a range subjects</a:t>
            </a:r>
          </a:p>
          <a:p>
            <a:endParaRPr lang="en-GB" dirty="0"/>
          </a:p>
        </p:txBody>
      </p:sp>
    </p:spTree>
    <p:extLst>
      <p:ext uri="{BB962C8B-B14F-4D97-AF65-F5344CB8AC3E}">
        <p14:creationId xmlns:p14="http://schemas.microsoft.com/office/powerpoint/2010/main" val="1300987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87760"/>
            <a:ext cx="7920880" cy="6370975"/>
          </a:xfrm>
          <a:prstGeom prst="rect">
            <a:avLst/>
          </a:prstGeom>
          <a:noFill/>
        </p:spPr>
        <p:txBody>
          <a:bodyPr wrap="square" rtlCol="0">
            <a:spAutoFit/>
          </a:bodyPr>
          <a:lstStyle/>
          <a:p>
            <a:r>
              <a:rPr lang="en-GB" b="1" dirty="0"/>
              <a:t>Year 10 Achievement </a:t>
            </a:r>
          </a:p>
          <a:p>
            <a:endParaRPr lang="en-GB" sz="1200" b="1" dirty="0"/>
          </a:p>
          <a:p>
            <a:pPr marL="342900" lvl="0" indent="-342900">
              <a:buFont typeface="Arial" pitchFamily="34" charset="0"/>
              <a:buChar char="•"/>
            </a:pPr>
            <a:r>
              <a:rPr lang="en-GB" dirty="0"/>
              <a:t>Consolidation and development in skills, knowledge and understanding in core curriculum and option subjects</a:t>
            </a:r>
          </a:p>
          <a:p>
            <a:pPr marL="342900" indent="-342900">
              <a:buFont typeface="Arial" pitchFamily="34" charset="0"/>
              <a:buChar char="•"/>
            </a:pPr>
            <a:r>
              <a:rPr lang="en-GB" dirty="0"/>
              <a:t>Introduction to the additional requirements of GCSES and vocational qualifications </a:t>
            </a:r>
          </a:p>
          <a:p>
            <a:pPr lvl="0"/>
            <a:endParaRPr lang="en-GB" dirty="0"/>
          </a:p>
          <a:p>
            <a:pPr lvl="0"/>
            <a:endParaRPr lang="en-GB" dirty="0"/>
          </a:p>
          <a:p>
            <a:r>
              <a:rPr lang="en-GB" b="1" dirty="0"/>
              <a:t>Year 11 Enhancement</a:t>
            </a:r>
          </a:p>
          <a:p>
            <a:endParaRPr lang="en-GB" sz="1200" b="1" dirty="0"/>
          </a:p>
          <a:p>
            <a:pPr marL="342900" indent="-342900">
              <a:buFont typeface="Arial" pitchFamily="34" charset="0"/>
              <a:buChar char="•"/>
            </a:pPr>
            <a:r>
              <a:rPr lang="en-GB" dirty="0"/>
              <a:t>Development, application, extension and support in core curriculum and in optional subjects</a:t>
            </a:r>
          </a:p>
          <a:p>
            <a:pPr marL="342900" indent="-342900">
              <a:buFont typeface="Arial" pitchFamily="34" charset="0"/>
              <a:buChar char="•"/>
            </a:pPr>
            <a:r>
              <a:rPr lang="en-GB" dirty="0"/>
              <a:t>Development, application, extension and support for GCSES and vocational qualifications </a:t>
            </a:r>
          </a:p>
          <a:p>
            <a:pPr marL="342900" indent="-342900">
              <a:buFont typeface="Arial" pitchFamily="34" charset="0"/>
              <a:buChar char="•"/>
            </a:pPr>
            <a:endParaRPr lang="en-GB" dirty="0"/>
          </a:p>
          <a:p>
            <a:pPr lvl="0"/>
            <a:endParaRPr lang="en-GB" dirty="0"/>
          </a:p>
          <a:p>
            <a:endParaRPr lang="en-GB" dirty="0"/>
          </a:p>
        </p:txBody>
      </p:sp>
    </p:spTree>
    <p:extLst>
      <p:ext uri="{BB962C8B-B14F-4D97-AF65-F5344CB8AC3E}">
        <p14:creationId xmlns:p14="http://schemas.microsoft.com/office/powerpoint/2010/main" val="54416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487761"/>
            <a:ext cx="7488832" cy="5816977"/>
          </a:xfrm>
          <a:prstGeom prst="rect">
            <a:avLst/>
          </a:prstGeom>
          <a:noFill/>
        </p:spPr>
        <p:txBody>
          <a:bodyPr wrap="square" rtlCol="0">
            <a:spAutoFit/>
          </a:bodyPr>
          <a:lstStyle/>
          <a:p>
            <a:r>
              <a:rPr lang="en-GB" b="1" dirty="0"/>
              <a:t>Year 10 and Year 11</a:t>
            </a:r>
          </a:p>
          <a:p>
            <a:endParaRPr lang="en-GB" b="1" dirty="0"/>
          </a:p>
          <a:p>
            <a:pPr marL="342900" indent="-342900">
              <a:buFont typeface="Arial" panose="020B0604020202020204" pitchFamily="34" charset="0"/>
              <a:buChar char="•"/>
            </a:pPr>
            <a:r>
              <a:rPr lang="en-GB" dirty="0"/>
              <a:t>Core subjects plus 3 optional choices</a:t>
            </a:r>
          </a:p>
          <a:p>
            <a:endParaRPr lang="en-GB" sz="1200" b="1" dirty="0"/>
          </a:p>
          <a:p>
            <a:pPr marL="342900" indent="-342900">
              <a:buFont typeface="Arial" panose="020B0604020202020204" pitchFamily="34" charset="0"/>
              <a:buChar char="•"/>
            </a:pPr>
            <a:r>
              <a:rPr lang="en-GB" dirty="0"/>
              <a:t>An age appropriate, ambitious and personalised Personal Development curriculum, with opportunities and enhancements</a:t>
            </a:r>
          </a:p>
          <a:p>
            <a:endParaRPr lang="en-GB" sz="1200" dirty="0"/>
          </a:p>
          <a:p>
            <a:pPr marL="342900" indent="-342900">
              <a:buFont typeface="Arial" panose="020B0604020202020204" pitchFamily="34" charset="0"/>
              <a:buChar char="•"/>
            </a:pPr>
            <a:r>
              <a:rPr lang="en-GB" dirty="0"/>
              <a:t>A bespoke extra-curricular range of opportunities to meet the needs, aspirations and interests of individuals</a:t>
            </a:r>
          </a:p>
          <a:p>
            <a:endParaRPr lang="en-GB" sz="1200" dirty="0"/>
          </a:p>
          <a:p>
            <a:pPr marL="342900" indent="-342900">
              <a:buFont typeface="Arial" panose="020B0604020202020204" pitchFamily="34" charset="0"/>
              <a:buChar char="•"/>
            </a:pPr>
            <a:r>
              <a:rPr lang="en-GB" dirty="0"/>
              <a:t>Prepare for the next stage of their education</a:t>
            </a:r>
          </a:p>
          <a:p>
            <a:r>
              <a:rPr lang="en-GB" b="1" dirty="0"/>
              <a:t> </a:t>
            </a:r>
          </a:p>
          <a:p>
            <a:endParaRPr lang="en-GB" dirty="0"/>
          </a:p>
          <a:p>
            <a:pPr lvl="0"/>
            <a:endParaRPr lang="en-GB" dirty="0"/>
          </a:p>
          <a:p>
            <a:endParaRPr lang="en-GB" dirty="0"/>
          </a:p>
        </p:txBody>
      </p:sp>
    </p:spTree>
    <p:extLst>
      <p:ext uri="{BB962C8B-B14F-4D97-AF65-F5344CB8AC3E}">
        <p14:creationId xmlns:p14="http://schemas.microsoft.com/office/powerpoint/2010/main" val="2687834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latin typeface="Arial" panose="020B0604020202020204" pitchFamily="34" charset="0"/>
                <a:cs typeface="Arial" panose="020B0604020202020204" pitchFamily="34" charset="0"/>
              </a:rPr>
              <a:t>Choices</a:t>
            </a:r>
          </a:p>
        </p:txBody>
      </p:sp>
      <p:sp>
        <p:nvSpPr>
          <p:cNvPr id="5" name="Content Placeholder 4"/>
          <p:cNvSpPr>
            <a:spLocks noGrp="1"/>
          </p:cNvSpPr>
          <p:nvPr>
            <p:ph idx="1"/>
          </p:nvPr>
        </p:nvSpPr>
        <p:spPr/>
        <p:txBody>
          <a:bodyPr/>
          <a:lstStyle/>
          <a:p>
            <a:r>
              <a:rPr lang="en-GB" sz="3600" dirty="0">
                <a:latin typeface="Arial" panose="020B0604020202020204" pitchFamily="34" charset="0"/>
                <a:cs typeface="Arial" panose="020B0604020202020204" pitchFamily="34" charset="0"/>
              </a:rPr>
              <a:t>Conventional GCSE Courses </a:t>
            </a:r>
          </a:p>
          <a:p>
            <a:r>
              <a:rPr lang="en-GB" sz="3600" dirty="0">
                <a:latin typeface="Arial" panose="020B0604020202020204" pitchFamily="34" charset="0"/>
                <a:cs typeface="Arial" panose="020B0604020202020204" pitchFamily="34" charset="0"/>
              </a:rPr>
              <a:t>Technical/Vocational Course</a:t>
            </a:r>
          </a:p>
          <a:p>
            <a:pPr marL="0" indent="0">
              <a:buNone/>
            </a:pPr>
            <a:endParaRPr lang="en-GB" sz="3600" dirty="0">
              <a:latin typeface="Arial" panose="020B0604020202020204" pitchFamily="34" charset="0"/>
              <a:cs typeface="Arial" panose="020B0604020202020204" pitchFamily="34" charset="0"/>
            </a:endParaRPr>
          </a:p>
          <a:p>
            <a:r>
              <a:rPr lang="en-GB" sz="3600" dirty="0">
                <a:solidFill>
                  <a:srgbClr val="FF0000"/>
                </a:solidFill>
                <a:latin typeface="Arial" panose="020B0604020202020204" pitchFamily="34" charset="0"/>
                <a:cs typeface="Arial" panose="020B0604020202020204" pitchFamily="34" charset="0"/>
              </a:rPr>
              <a:t>1</a:t>
            </a:r>
            <a:r>
              <a:rPr lang="en-GB" sz="3600" dirty="0">
                <a:latin typeface="Arial" panose="020B0604020202020204" pitchFamily="34" charset="0"/>
                <a:cs typeface="Arial" panose="020B0604020202020204" pitchFamily="34" charset="0"/>
              </a:rPr>
              <a:t> humanities choice</a:t>
            </a:r>
          </a:p>
          <a:p>
            <a:r>
              <a:rPr lang="en-GB" sz="3600" dirty="0">
                <a:solidFill>
                  <a:srgbClr val="FF0000"/>
                </a:solidFill>
                <a:latin typeface="Arial" panose="020B0604020202020204" pitchFamily="34" charset="0"/>
                <a:cs typeface="Arial" panose="020B0604020202020204" pitchFamily="34" charset="0"/>
              </a:rPr>
              <a:t>2</a:t>
            </a:r>
            <a:r>
              <a:rPr lang="en-GB" sz="3600" dirty="0">
                <a:latin typeface="Arial" panose="020B0604020202020204" pitchFamily="34" charset="0"/>
                <a:cs typeface="Arial" panose="020B0604020202020204" pitchFamily="34" charset="0"/>
              </a:rPr>
              <a:t> further choices</a:t>
            </a:r>
          </a:p>
          <a:p>
            <a:r>
              <a:rPr lang="en-GB" sz="3600" dirty="0">
                <a:solidFill>
                  <a:srgbClr val="FF0000"/>
                </a:solidFill>
                <a:latin typeface="Arial" panose="020B0604020202020204" pitchFamily="34" charset="0"/>
                <a:cs typeface="Arial" panose="020B0604020202020204" pitchFamily="34" charset="0"/>
              </a:rPr>
              <a:t>Plus a reserve choice</a:t>
            </a:r>
          </a:p>
          <a:p>
            <a:pPr>
              <a:buNone/>
            </a:pPr>
            <a:endParaRPr lang="en-GB" sz="2800" dirty="0"/>
          </a:p>
        </p:txBody>
      </p:sp>
    </p:spTree>
    <p:extLst>
      <p:ext uri="{BB962C8B-B14F-4D97-AF65-F5344CB8AC3E}">
        <p14:creationId xmlns:p14="http://schemas.microsoft.com/office/powerpoint/2010/main" val="3849846878"/>
      </p:ext>
    </p:extLst>
  </p:cSld>
  <p:clrMapOvr>
    <a:masterClrMapping/>
  </p:clrMapOvr>
</p:sld>
</file>

<file path=ppt/theme/theme1.xml><?xml version="1.0" encoding="utf-8"?>
<a:theme xmlns:a="http://schemas.openxmlformats.org/drawingml/2006/main" name="Byrchall 2010 options evening">
  <a:themeElements>
    <a:clrScheme name="6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fontScheme name="6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6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yrchall Presentation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4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4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yrchall Presentation Template">
  <a:themeElements>
    <a:clrScheme name="5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fontScheme name="5_Byrchall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5_Byrchall Presentation Template 1">
        <a:dk1>
          <a:srgbClr val="C00000"/>
        </a:dk1>
        <a:lt1>
          <a:srgbClr val="FFFFFF"/>
        </a:lt1>
        <a:dk2>
          <a:srgbClr val="FFFFFF"/>
        </a:dk2>
        <a:lt2>
          <a:srgbClr val="FFFFFF"/>
        </a:lt2>
        <a:accent1>
          <a:srgbClr val="D34817"/>
        </a:accent1>
        <a:accent2>
          <a:srgbClr val="9B2D1F"/>
        </a:accent2>
        <a:accent3>
          <a:srgbClr val="FFFFFF"/>
        </a:accent3>
        <a:accent4>
          <a:srgbClr val="A4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yrchall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EAEC0A67BED4187BF8109C6C47ADD" ma:contentTypeVersion="15" ma:contentTypeDescription="Create a new document." ma:contentTypeScope="" ma:versionID="027810e125a1cb5a25dc2249265cdfac">
  <xsd:schema xmlns:xsd="http://www.w3.org/2001/XMLSchema" xmlns:xs="http://www.w3.org/2001/XMLSchema" xmlns:p="http://schemas.microsoft.com/office/2006/metadata/properties" xmlns:ns3="addd82bf-15ee-4ec9-8280-b054c8781498" xmlns:ns4="e3d084bf-0621-4e7b-bd0a-3600d02c769d" targetNamespace="http://schemas.microsoft.com/office/2006/metadata/properties" ma:root="true" ma:fieldsID="0f136ebcf9ef55aa81852ac69291c142" ns3:_="" ns4:_="">
    <xsd:import namespace="addd82bf-15ee-4ec9-8280-b054c8781498"/>
    <xsd:import namespace="e3d084bf-0621-4e7b-bd0a-3600d02c769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dd82bf-15ee-4ec9-8280-b054c87814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084bf-0621-4e7b-bd0a-3600d02c769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e3d084bf-0621-4e7b-bd0a-3600d02c769d" xsi:nil="true"/>
  </documentManagement>
</p:properties>
</file>

<file path=customXml/itemProps1.xml><?xml version="1.0" encoding="utf-8"?>
<ds:datastoreItem xmlns:ds="http://schemas.openxmlformats.org/officeDocument/2006/customXml" ds:itemID="{FEEE102A-525A-44E5-80AE-214C9341A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dd82bf-15ee-4ec9-8280-b054c8781498"/>
    <ds:schemaRef ds:uri="e3d084bf-0621-4e7b-bd0a-3600d02c76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69C77-E34F-470F-9F97-F26C3277D243}">
  <ds:schemaRefs>
    <ds:schemaRef ds:uri="http://schemas.microsoft.com/sharepoint/v3/contenttype/forms"/>
  </ds:schemaRefs>
</ds:datastoreItem>
</file>

<file path=customXml/itemProps3.xml><?xml version="1.0" encoding="utf-8"?>
<ds:datastoreItem xmlns:ds="http://schemas.openxmlformats.org/officeDocument/2006/customXml" ds:itemID="{D572B090-E176-4C32-A479-5DAF1D1DF193}">
  <ds:schemaRefs>
    <ds:schemaRef ds:uri="e3d084bf-0621-4e7b-bd0a-3600d02c769d"/>
    <ds:schemaRef ds:uri="http://schemas.openxmlformats.org/package/2006/metadata/core-properties"/>
    <ds:schemaRef ds:uri="http://purl.org/dc/elements/1.1/"/>
    <ds:schemaRef ds:uri="http://schemas.microsoft.com/office/infopath/2007/PartnerControls"/>
    <ds:schemaRef ds:uri="http://purl.org/dc/terms/"/>
    <ds:schemaRef ds:uri="http://schemas.microsoft.com/office/2006/documentManagement/types"/>
    <ds:schemaRef ds:uri="addd82bf-15ee-4ec9-8280-b054c878149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Byrchall 2010 options evening</Template>
  <TotalTime>2143</TotalTime>
  <Words>2406</Words>
  <Application>Microsoft Office PowerPoint</Application>
  <PresentationFormat>On-screen Show (4:3)</PresentationFormat>
  <Paragraphs>258</Paragraphs>
  <Slides>21</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Comic Sans MS</vt:lpstr>
      <vt:lpstr>Lemon/Milk light</vt:lpstr>
      <vt:lpstr>Calibri</vt:lpstr>
      <vt:lpstr>Caudex</vt:lpstr>
      <vt:lpstr>Arial</vt:lpstr>
      <vt:lpstr>Times New Roman</vt:lpstr>
      <vt:lpstr>Tw Cen MT</vt:lpstr>
      <vt:lpstr>Byrchall 2010 options evening</vt:lpstr>
      <vt:lpstr>4_Byrchall Presentation Template</vt:lpstr>
      <vt:lpstr>5_Byrchall Presentation Template</vt:lpstr>
      <vt:lpstr>Byrchall Template</vt:lpstr>
      <vt:lpstr>Curriculum Choices 2024-2026</vt:lpstr>
      <vt:lpstr>PowerPoint Presentation</vt:lpstr>
      <vt:lpstr>Aims</vt:lpstr>
      <vt:lpstr>Key Features</vt:lpstr>
      <vt:lpstr>Curriculum -5 Year Plan</vt:lpstr>
      <vt:lpstr>PowerPoint Presentation</vt:lpstr>
      <vt:lpstr>PowerPoint Presentation</vt:lpstr>
      <vt:lpstr>PowerPoint Presentation</vt:lpstr>
      <vt:lpstr>Choices</vt:lpstr>
      <vt:lpstr>How to Choose</vt:lpstr>
      <vt:lpstr>GCSEs and Technical/Vocational Qualifications</vt:lpstr>
      <vt:lpstr>Curriculum Structure</vt:lpstr>
      <vt:lpstr>Core Curriculum</vt:lpstr>
      <vt:lpstr>PowerPoint Presentation</vt:lpstr>
      <vt:lpstr>Curriculum Choice B, C and Reserve </vt:lpstr>
      <vt:lpstr>Pathways</vt:lpstr>
      <vt:lpstr>Pathways</vt:lpstr>
      <vt:lpstr>Pathways</vt:lpstr>
      <vt:lpstr> Support</vt:lpstr>
      <vt:lpstr>Help and Advice</vt:lpstr>
      <vt:lpstr>Key Dates</vt:lpstr>
    </vt:vector>
  </TitlesOfParts>
  <Company>BHS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afinch</dc:creator>
  <cp:lastModifiedBy>C Eccles</cp:lastModifiedBy>
  <cp:revision>127</cp:revision>
  <cp:lastPrinted>2017-02-01T13:21:14Z</cp:lastPrinted>
  <dcterms:created xsi:type="dcterms:W3CDTF">2010-01-19T16:43:11Z</dcterms:created>
  <dcterms:modified xsi:type="dcterms:W3CDTF">2024-01-11T16:16:02Z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0x010100D81EAEC0A67BED4187BF8109C6C47ADD</vt:lpwstr>
  </property>
</Properties>
</file>