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3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80"/>
  </p:normalViewPr>
  <p:slideViewPr>
    <p:cSldViewPr snapToGrid="0">
      <p:cViewPr varScale="1">
        <p:scale>
          <a:sx n="83" d="100"/>
          <a:sy n="83" d="100"/>
        </p:scale>
        <p:origin x="125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Millward" userId="015e28a8-e85c-452d-a8ff-86691043012e" providerId="ADAL" clId="{CCF934AA-3A11-4256-93C0-2ED1F0EDB5E1}"/>
    <pc:docChg chg="modSld">
      <pc:chgData name="KMillward" userId="015e28a8-e85c-452d-a8ff-86691043012e" providerId="ADAL" clId="{CCF934AA-3A11-4256-93C0-2ED1F0EDB5E1}" dt="2024-06-18T10:12:01.769" v="1" actId="14100"/>
      <pc:docMkLst>
        <pc:docMk/>
      </pc:docMkLst>
      <pc:sldChg chg="modSp mod">
        <pc:chgData name="KMillward" userId="015e28a8-e85c-452d-a8ff-86691043012e" providerId="ADAL" clId="{CCF934AA-3A11-4256-93C0-2ED1F0EDB5E1}" dt="2024-06-18T10:12:01.769" v="1" actId="14100"/>
        <pc:sldMkLst>
          <pc:docMk/>
          <pc:sldMk cId="1690032535" sldId="356"/>
        </pc:sldMkLst>
        <pc:spChg chg="mod">
          <ac:chgData name="KMillward" userId="015e28a8-e85c-452d-a8ff-86691043012e" providerId="ADAL" clId="{CCF934AA-3A11-4256-93C0-2ED1F0EDB5E1}" dt="2024-06-18T10:12:01.769" v="1" actId="14100"/>
          <ac:spMkLst>
            <pc:docMk/>
            <pc:sldMk cId="1690032535" sldId="356"/>
            <ac:spMk id="164" creationId="{606521C9-3C48-487F-8CCA-FCF42429F992}"/>
          </ac:spMkLst>
        </pc:spChg>
        <pc:spChg chg="mod">
          <ac:chgData name="KMillward" userId="015e28a8-e85c-452d-a8ff-86691043012e" providerId="ADAL" clId="{CCF934AA-3A11-4256-93C0-2ED1F0EDB5E1}" dt="2024-06-18T10:11:56.590" v="0" actId="14100"/>
          <ac:spMkLst>
            <pc:docMk/>
            <pc:sldMk cId="1690032535" sldId="356"/>
            <ac:spMk id="167" creationId="{606521C9-3C48-487F-8CCA-FCF42429F99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B05EE-EAA5-5347-A9EB-F739E96A506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B35DD-18F5-B549-BF71-0CE960AE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89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23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8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9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5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7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3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1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5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7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2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0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9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4E1C3-C0A3-E348-89BC-EB69AD82162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21E84-BE1F-D440-8061-F89D793CF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0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svg"/><Relationship Id="rId21" Type="http://schemas.openxmlformats.org/officeDocument/2006/relationships/image" Target="../media/image19.sv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sv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svg"/><Relationship Id="rId11" Type="http://schemas.openxmlformats.org/officeDocument/2006/relationships/image" Target="../media/image9.sv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svg"/><Relationship Id="rId40" Type="http://schemas.openxmlformats.org/officeDocument/2006/relationships/image" Target="../media/image38.png"/><Relationship Id="rId45" Type="http://schemas.openxmlformats.org/officeDocument/2006/relationships/image" Target="../media/image43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jpe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31" Type="http://schemas.openxmlformats.org/officeDocument/2006/relationships/image" Target="../media/image29.svg"/><Relationship Id="rId44" Type="http://schemas.openxmlformats.org/officeDocument/2006/relationships/image" Target="../media/image42.pn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svg"/><Relationship Id="rId30" Type="http://schemas.openxmlformats.org/officeDocument/2006/relationships/image" Target="../media/image28.png"/><Relationship Id="rId35" Type="http://schemas.openxmlformats.org/officeDocument/2006/relationships/image" Target="../media/image33.svg"/><Relationship Id="rId43" Type="http://schemas.openxmlformats.org/officeDocument/2006/relationships/image" Target="../media/image41.svg"/><Relationship Id="rId48" Type="http://schemas.openxmlformats.org/officeDocument/2006/relationships/image" Target="../media/image46.png"/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5" Type="http://schemas.openxmlformats.org/officeDocument/2006/relationships/image" Target="../media/image23.svg"/><Relationship Id="rId33" Type="http://schemas.openxmlformats.org/officeDocument/2006/relationships/image" Target="../media/image31.sv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0" Type="http://schemas.openxmlformats.org/officeDocument/2006/relationships/image" Target="../media/image18.png"/><Relationship Id="rId41" Type="http://schemas.openxmlformats.org/officeDocument/2006/relationships/image" Target="../media/image3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388B5-E408-4894-A7B3-FFEFC5B29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83" y="90032"/>
            <a:ext cx="8932834" cy="454921"/>
          </a:xfrm>
        </p:spPr>
        <p:txBody>
          <a:bodyPr vert="horz" lIns="91440" tIns="45720" rIns="0" bIns="45720" rtlCol="0" anchor="t">
            <a:noAutofit/>
          </a:bodyPr>
          <a:lstStyle/>
          <a:p>
            <a:pPr algn="ctr"/>
            <a:r>
              <a:rPr lang="en-US" sz="2400" dirty="0" err="1">
                <a:latin typeface="KG Drops of Jupiter" panose="02000000000000000000" pitchFamily="2" charset="77"/>
                <a:cs typeface="Browallia New"/>
              </a:rPr>
              <a:t>Byrchall</a:t>
            </a:r>
            <a:r>
              <a:rPr lang="en-US" sz="2400" dirty="0">
                <a:latin typeface="KG Drops of Jupiter" panose="02000000000000000000" pitchFamily="2" charset="77"/>
                <a:cs typeface="Browallia New"/>
              </a:rPr>
              <a:t> Health and Social Care 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E9DECED9-B077-476C-96C6-87D4DB6630BA}"/>
              </a:ext>
            </a:extLst>
          </p:cNvPr>
          <p:cNvSpPr txBox="1">
            <a:spLocks/>
          </p:cNvSpPr>
          <p:nvPr/>
        </p:nvSpPr>
        <p:spPr>
          <a:xfrm>
            <a:off x="464628" y="426636"/>
            <a:ext cx="8932834" cy="454921"/>
          </a:xfrm>
          <a:prstGeom prst="rect">
            <a:avLst/>
          </a:prstGeom>
          <a:ln>
            <a:noFill/>
          </a:ln>
        </p:spPr>
        <p:txBody>
          <a:bodyPr r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>
                <a:solidFill>
                  <a:schemeClr val="tx1"/>
                </a:solidFill>
                <a:latin typeface="Helvetica" panose="020B0500000000000000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400" b="0" dirty="0">
                <a:solidFill>
                  <a:srgbClr val="000000"/>
                </a:solidFill>
                <a:latin typeface="KG Drops of Jupiter" panose="02000000000000000000" pitchFamily="2" charset="77"/>
                <a:cs typeface="Browallia New"/>
              </a:rPr>
              <a:t>Course learning journey</a:t>
            </a:r>
            <a:endParaRPr lang="en-US" sz="2400" dirty="0">
              <a:solidFill>
                <a:srgbClr val="000000"/>
              </a:solidFill>
              <a:latin typeface="KG Drops of Jupiter" panose="02000000000000000000" pitchFamily="2" charset="77"/>
              <a:cs typeface="Browallia New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4E2F94C-9591-4A00-AE00-89A22B648A26}"/>
              </a:ext>
            </a:extLst>
          </p:cNvPr>
          <p:cNvGrpSpPr/>
          <p:nvPr/>
        </p:nvGrpSpPr>
        <p:grpSpPr>
          <a:xfrm>
            <a:off x="935825" y="1579666"/>
            <a:ext cx="7918611" cy="4930960"/>
            <a:chOff x="694946" y="1879398"/>
            <a:chExt cx="7918611" cy="49309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332069" y="5622878"/>
              <a:ext cx="4284000" cy="244041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  <p:sp>
          <p:nvSpPr>
            <p:cNvPr id="4" name="Block Arc 3">
              <a:extLst>
                <a:ext uri="{FF2B5EF4-FFF2-40B4-BE49-F238E27FC236}">
                  <a16:creationId xmlns:a16="http://schemas.microsoft.com/office/drawing/2014/main" id="{4EB0CE22-4BBA-47B8-8886-85997EDC64EB}"/>
                </a:ext>
              </a:extLst>
            </p:cNvPr>
            <p:cNvSpPr/>
            <p:nvPr/>
          </p:nvSpPr>
          <p:spPr>
            <a:xfrm rot="16140000">
              <a:off x="763913" y="4607956"/>
              <a:ext cx="1189634" cy="1327568"/>
            </a:xfrm>
            <a:prstGeom prst="blockArc">
              <a:avLst>
                <a:gd name="adj1" fmla="val 10934306"/>
                <a:gd name="adj2" fmla="val 21471682"/>
                <a:gd name="adj3" fmla="val 20172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KG Drops of Jupiter" panose="02000000000000000000" pitchFamily="2" charset="77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279753" y="4679076"/>
              <a:ext cx="6696000" cy="244041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  <p:sp>
          <p:nvSpPr>
            <p:cNvPr id="12" name="Block Arc 11">
              <a:extLst>
                <a:ext uri="{FF2B5EF4-FFF2-40B4-BE49-F238E27FC236}">
                  <a16:creationId xmlns:a16="http://schemas.microsoft.com/office/drawing/2014/main" id="{4EB0CE22-4BBA-47B8-8886-85997EDC64EB}"/>
                </a:ext>
              </a:extLst>
            </p:cNvPr>
            <p:cNvSpPr/>
            <p:nvPr/>
          </p:nvSpPr>
          <p:spPr>
            <a:xfrm rot="5460000" flipH="1">
              <a:off x="4927670" y="5551757"/>
              <a:ext cx="1189634" cy="1327568"/>
            </a:xfrm>
            <a:prstGeom prst="blockArc">
              <a:avLst>
                <a:gd name="adj1" fmla="val 10934306"/>
                <a:gd name="adj2" fmla="val 21471682"/>
                <a:gd name="adj3" fmla="val 20172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KG Drops of Jupiter" panose="02000000000000000000" pitchFamily="2" charset="77"/>
              </a:endParaRPr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4EB0CE22-4BBA-47B8-8886-85997EDC64EB}"/>
                </a:ext>
              </a:extLst>
            </p:cNvPr>
            <p:cNvSpPr/>
            <p:nvPr/>
          </p:nvSpPr>
          <p:spPr>
            <a:xfrm rot="16140000">
              <a:off x="1233035" y="2752092"/>
              <a:ext cx="1161059" cy="1327568"/>
            </a:xfrm>
            <a:prstGeom prst="blockArc">
              <a:avLst>
                <a:gd name="adj1" fmla="val 10934306"/>
                <a:gd name="adj2" fmla="val 21471682"/>
                <a:gd name="adj3" fmla="val 20172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KG Drops of Jupiter" panose="02000000000000000000" pitchFamily="2" charset="77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188704" y="6575155"/>
              <a:ext cx="4351500" cy="234516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4EB0CE22-4BBA-47B8-8886-85997EDC64EB}"/>
                </a:ext>
              </a:extLst>
            </p:cNvPr>
            <p:cNvSpPr/>
            <p:nvPr/>
          </p:nvSpPr>
          <p:spPr>
            <a:xfrm rot="5460000" flipH="1">
              <a:off x="7359719" y="3662236"/>
              <a:ext cx="1170584" cy="1337093"/>
            </a:xfrm>
            <a:prstGeom prst="blockArc">
              <a:avLst>
                <a:gd name="adj1" fmla="val 10934306"/>
                <a:gd name="adj2" fmla="val 21471682"/>
                <a:gd name="adj3" fmla="val 20172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KG Drops of Jupiter" panose="02000000000000000000" pitchFamily="2" charset="77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783802" y="3754915"/>
              <a:ext cx="6298075" cy="229663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  <p:sp>
          <p:nvSpPr>
            <p:cNvPr id="17" name="Block Arc 16">
              <a:extLst>
                <a:ext uri="{FF2B5EF4-FFF2-40B4-BE49-F238E27FC236}">
                  <a16:creationId xmlns:a16="http://schemas.microsoft.com/office/drawing/2014/main" id="{4EB0CE22-4BBA-47B8-8886-85997EDC64EB}"/>
                </a:ext>
              </a:extLst>
            </p:cNvPr>
            <p:cNvSpPr/>
            <p:nvPr/>
          </p:nvSpPr>
          <p:spPr>
            <a:xfrm rot="5460000" flipH="1">
              <a:off x="7350816" y="1881869"/>
              <a:ext cx="1199159" cy="1194218"/>
            </a:xfrm>
            <a:prstGeom prst="blockArc">
              <a:avLst>
                <a:gd name="adj1" fmla="val 10934306"/>
                <a:gd name="adj2" fmla="val 21471682"/>
                <a:gd name="adj3" fmla="val 20172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KG Drops of Jupiter" panose="02000000000000000000" pitchFamily="2" charset="77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783802" y="2828399"/>
              <a:ext cx="6202527" cy="244041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324F57C-AEAA-4B9F-85E1-AEBF0AD4B7FB}"/>
                </a:ext>
              </a:extLst>
            </p:cNvPr>
            <p:cNvSpPr/>
            <p:nvPr/>
          </p:nvSpPr>
          <p:spPr>
            <a:xfrm>
              <a:off x="1441689" y="1888911"/>
              <a:ext cx="6562747" cy="236401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KG Drops of Jupiter" panose="02000000000000000000" pitchFamily="2" charset="77"/>
              </a:endParaRPr>
            </a:p>
          </p:txBody>
        </p:sp>
      </p:grpSp>
      <p:pic>
        <p:nvPicPr>
          <p:cNvPr id="3" name="Graphic 4" descr="Marker">
            <a:extLst>
              <a:ext uri="{FF2B5EF4-FFF2-40B4-BE49-F238E27FC236}">
                <a16:creationId xmlns:a16="http://schemas.microsoft.com/office/drawing/2014/main" id="{97CBC8A6-E9EE-45E9-9DB8-33650D5CB3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61471" y="6046456"/>
            <a:ext cx="411997" cy="4058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40DB678-169F-4CD5-B13A-14DA503947A6}"/>
              </a:ext>
            </a:extLst>
          </p:cNvPr>
          <p:cNvSpPr txBox="1"/>
          <p:nvPr/>
        </p:nvSpPr>
        <p:spPr>
          <a:xfrm>
            <a:off x="1258469" y="5595932"/>
            <a:ext cx="1469789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KG Drops of Jupiter" panose="02000000000000000000" pitchFamily="2" charset="77"/>
              </a:rPr>
              <a:t>Human Lifespan Development C1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39" name="Graphic 39" descr="Chevron arrows">
            <a:extLst>
              <a:ext uri="{FF2B5EF4-FFF2-40B4-BE49-F238E27FC236}">
                <a16:creationId xmlns:a16="http://schemas.microsoft.com/office/drawing/2014/main" id="{EF1B9120-B9DD-4A0F-9AED-7CEB473AB5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4627" y="1359098"/>
            <a:ext cx="681926" cy="681926"/>
          </a:xfrm>
          <a:prstGeom prst="rect">
            <a:avLst/>
          </a:prstGeom>
        </p:spPr>
      </p:pic>
      <p:sp>
        <p:nvSpPr>
          <p:cNvPr id="56" name="Oval 55">
            <a:extLst>
              <a:ext uri="{FF2B5EF4-FFF2-40B4-BE49-F238E27FC236}">
                <a16:creationId xmlns:a16="http://schemas.microsoft.com/office/drawing/2014/main" id="{B875A306-529A-4F03-AA85-BF9128FF9D9E}"/>
              </a:ext>
            </a:extLst>
          </p:cNvPr>
          <p:cNvSpPr/>
          <p:nvPr/>
        </p:nvSpPr>
        <p:spPr>
          <a:xfrm>
            <a:off x="690885" y="5842598"/>
            <a:ext cx="848264" cy="877018"/>
          </a:xfrm>
          <a:prstGeom prst="ellipse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YEAR</a:t>
            </a:r>
            <a:r>
              <a:rPr lang="en-US" dirty="0">
                <a:latin typeface="KG Drops of Jupiter" panose="02000000000000000000" pitchFamily="2" charset="77"/>
                <a:cs typeface="Calibri"/>
              </a:rPr>
              <a:t>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10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2357778-35A0-4C11-ADA1-E806999A7FEB}"/>
              </a:ext>
            </a:extLst>
          </p:cNvPr>
          <p:cNvSpPr/>
          <p:nvPr/>
        </p:nvSpPr>
        <p:spPr>
          <a:xfrm>
            <a:off x="8245310" y="3540758"/>
            <a:ext cx="848264" cy="877018"/>
          </a:xfrm>
          <a:prstGeom prst="ellipse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YEAR</a:t>
            </a:r>
            <a:r>
              <a:rPr lang="en-US" dirty="0">
                <a:latin typeface="KG Drops of Jupiter" panose="02000000000000000000" pitchFamily="2" charset="77"/>
                <a:cs typeface="Calibri"/>
              </a:rPr>
              <a:t>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11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739E379-B37B-4205-A35E-1875164DEF7A}"/>
              </a:ext>
            </a:extLst>
          </p:cNvPr>
          <p:cNvSpPr/>
          <p:nvPr/>
        </p:nvSpPr>
        <p:spPr>
          <a:xfrm>
            <a:off x="956490" y="1260892"/>
            <a:ext cx="848264" cy="877018"/>
          </a:xfrm>
          <a:prstGeom prst="ellipse">
            <a:avLst/>
          </a:prstGeom>
          <a:solidFill>
            <a:srgbClr val="EB1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POST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16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E0587BB-2C8E-4D3E-98AB-5BDE7280867F}"/>
              </a:ext>
            </a:extLst>
          </p:cNvPr>
          <p:cNvSpPr txBox="1"/>
          <p:nvPr/>
        </p:nvSpPr>
        <p:spPr>
          <a:xfrm>
            <a:off x="5309967" y="1867805"/>
            <a:ext cx="6450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Mock exam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95" name="Picture 67" descr="A close up of a sign&#10;&#10;Description generated with high confidence">
            <a:extLst>
              <a:ext uri="{FF2B5EF4-FFF2-40B4-BE49-F238E27FC236}">
                <a16:creationId xmlns:a16="http://schemas.microsoft.com/office/drawing/2014/main" id="{9C82BC7C-62C6-495F-9F48-B5DAC05825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6398" y="2230038"/>
            <a:ext cx="479127" cy="483799"/>
          </a:xfrm>
          <a:prstGeom prst="rect">
            <a:avLst/>
          </a:prstGeom>
        </p:spPr>
      </p:pic>
      <p:pic>
        <p:nvPicPr>
          <p:cNvPr id="5" name="Graphic 5" descr="Signpost">
            <a:extLst>
              <a:ext uri="{FF2B5EF4-FFF2-40B4-BE49-F238E27FC236}">
                <a16:creationId xmlns:a16="http://schemas.microsoft.com/office/drawing/2014/main" id="{83532A68-4677-42E6-8BEC-9E9009F206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82562" y="5976488"/>
            <a:ext cx="483080" cy="497458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473567DB-077F-4DED-9808-5E921BA8C735}"/>
              </a:ext>
            </a:extLst>
          </p:cNvPr>
          <p:cNvSpPr txBox="1"/>
          <p:nvPr/>
        </p:nvSpPr>
        <p:spPr>
          <a:xfrm>
            <a:off x="2742211" y="5605160"/>
            <a:ext cx="1307403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Human growth and development across life stages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C76723D-9FCA-44FE-A893-91C592620B2A}"/>
              </a:ext>
            </a:extLst>
          </p:cNvPr>
          <p:cNvSpPr txBox="1"/>
          <p:nvPr/>
        </p:nvSpPr>
        <p:spPr>
          <a:xfrm>
            <a:off x="4492852" y="5618334"/>
            <a:ext cx="1361720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Factors affecting growth and development </a:t>
            </a:r>
            <a:endParaRPr lang="en-US" sz="900" dirty="0">
              <a:latin typeface="KG Drops of Jupiter" panose="02000000000000000000" pitchFamily="2" charset="77"/>
              <a:cs typeface="Calibri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354761-AA97-4D86-BD72-2DA14A796125}"/>
              </a:ext>
            </a:extLst>
          </p:cNvPr>
          <p:cNvSpPr txBox="1"/>
          <p:nvPr/>
        </p:nvSpPr>
        <p:spPr>
          <a:xfrm>
            <a:off x="1441217" y="4736831"/>
            <a:ext cx="15293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Coping with change caused by life events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E11EBA6-6685-4387-BC1F-0F2A065D742D}"/>
              </a:ext>
            </a:extLst>
          </p:cNvPr>
          <p:cNvSpPr txBox="1"/>
          <p:nvPr/>
        </p:nvSpPr>
        <p:spPr>
          <a:xfrm>
            <a:off x="3288576" y="4736831"/>
            <a:ext cx="126898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Different types of life events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06521C9-3C48-487F-8CCA-FCF42429F992}"/>
              </a:ext>
            </a:extLst>
          </p:cNvPr>
          <p:cNvSpPr txBox="1"/>
          <p:nvPr/>
        </p:nvSpPr>
        <p:spPr>
          <a:xfrm>
            <a:off x="4645689" y="4736831"/>
            <a:ext cx="15536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Internally assessed task (C1 LOA)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74" name="Graphic 4" descr="Marker">
            <a:extLst>
              <a:ext uri="{FF2B5EF4-FFF2-40B4-BE49-F238E27FC236}">
                <a16:creationId xmlns:a16="http://schemas.microsoft.com/office/drawing/2014/main" id="{3546D754-12BB-4D99-89E0-CD53C75D18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38905" y="6064158"/>
            <a:ext cx="411997" cy="405862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9FAE1C8D-1994-4BDC-A94C-B839718B631E}"/>
              </a:ext>
            </a:extLst>
          </p:cNvPr>
          <p:cNvSpPr txBox="1"/>
          <p:nvPr/>
        </p:nvSpPr>
        <p:spPr>
          <a:xfrm>
            <a:off x="5613027" y="3776336"/>
            <a:ext cx="13112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Health and Social Care Services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108781B-890C-4894-8180-FABA89D5BF9A}"/>
              </a:ext>
            </a:extLst>
          </p:cNvPr>
          <p:cNvSpPr txBox="1"/>
          <p:nvPr/>
        </p:nvSpPr>
        <p:spPr>
          <a:xfrm rot="5400000">
            <a:off x="8502732" y="1953245"/>
            <a:ext cx="13612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Barriers to accessing services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06E7B93-0190-45F0-82A2-BE61366A7C43}"/>
              </a:ext>
            </a:extLst>
          </p:cNvPr>
          <p:cNvSpPr txBox="1"/>
          <p:nvPr/>
        </p:nvSpPr>
        <p:spPr>
          <a:xfrm>
            <a:off x="3462953" y="999966"/>
            <a:ext cx="19663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Reviewing own application of care values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21421CC-260D-4E26-AEC5-887D66010B9E}"/>
              </a:ext>
            </a:extLst>
          </p:cNvPr>
          <p:cNvSpPr txBox="1"/>
          <p:nvPr/>
        </p:nvSpPr>
        <p:spPr>
          <a:xfrm>
            <a:off x="4298678" y="2843227"/>
            <a:ext cx="126586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Interpreting health indicators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29FC414-9FBB-4374-87D9-15B88DC815ED}"/>
              </a:ext>
            </a:extLst>
          </p:cNvPr>
          <p:cNvSpPr txBox="1"/>
          <p:nvPr/>
        </p:nvSpPr>
        <p:spPr>
          <a:xfrm>
            <a:off x="1983749" y="2859323"/>
            <a:ext cx="108585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Lifestyle indicators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06AB666-3825-4A42-836F-16F5506B8731}"/>
              </a:ext>
            </a:extLst>
          </p:cNvPr>
          <p:cNvSpPr txBox="1"/>
          <p:nvPr/>
        </p:nvSpPr>
        <p:spPr>
          <a:xfrm>
            <a:off x="5564552" y="2817785"/>
            <a:ext cx="158664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Factors affecting health and well-being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824E44E-7094-4F2F-B525-EA3E70C54844}"/>
              </a:ext>
            </a:extLst>
          </p:cNvPr>
          <p:cNvSpPr txBox="1"/>
          <p:nvPr/>
        </p:nvSpPr>
        <p:spPr>
          <a:xfrm rot="16200000">
            <a:off x="56737" y="2933205"/>
            <a:ext cx="1637490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Person-</a:t>
            </a:r>
            <a:r>
              <a:rPr lang="en-US" sz="900" dirty="0" err="1">
                <a:latin typeface="KG Drops of Jupiter" panose="02000000000000000000" pitchFamily="2" charset="77"/>
                <a:cs typeface="Calibri"/>
              </a:rPr>
              <a:t>centred</a:t>
            </a:r>
            <a:r>
              <a:rPr lang="en-US" sz="900" dirty="0">
                <a:latin typeface="KG Drops of Jupiter" panose="02000000000000000000" pitchFamily="2" charset="77"/>
                <a:cs typeface="Calibri"/>
              </a:rPr>
              <a:t> health and well-being improvement plans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A41D856-1110-467A-9A70-FEC67275F434}"/>
              </a:ext>
            </a:extLst>
          </p:cNvPr>
          <p:cNvSpPr txBox="1"/>
          <p:nvPr/>
        </p:nvSpPr>
        <p:spPr>
          <a:xfrm>
            <a:off x="5422533" y="1079969"/>
            <a:ext cx="1085851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Care values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12864D0-F6E8-482C-B939-9E05C94DF316}"/>
              </a:ext>
            </a:extLst>
          </p:cNvPr>
          <p:cNvSpPr txBox="1"/>
          <p:nvPr/>
        </p:nvSpPr>
        <p:spPr>
          <a:xfrm>
            <a:off x="7462992" y="2787012"/>
            <a:ext cx="1089805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KG Drops of Jupiter" panose="02000000000000000000" pitchFamily="2" charset="77"/>
              </a:rPr>
              <a:t>Health and well-being C3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D3F41DA-51E6-402D-9B5D-FD1F5DF41BA2}"/>
              </a:ext>
            </a:extLst>
          </p:cNvPr>
          <p:cNvSpPr txBox="1"/>
          <p:nvPr/>
        </p:nvSpPr>
        <p:spPr>
          <a:xfrm>
            <a:off x="2391420" y="1834388"/>
            <a:ext cx="1453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Health and well-being improvement plans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F7C6E08-2B1E-48FB-B146-BCD62975A92B}"/>
              </a:ext>
            </a:extLst>
          </p:cNvPr>
          <p:cNvSpPr txBox="1"/>
          <p:nvPr/>
        </p:nvSpPr>
        <p:spPr>
          <a:xfrm>
            <a:off x="3822746" y="1834388"/>
            <a:ext cx="122478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Obstacles to implementing plans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89" name="Graphic 4" descr="Marker">
            <a:extLst>
              <a:ext uri="{FF2B5EF4-FFF2-40B4-BE49-F238E27FC236}">
                <a16:creationId xmlns:a16="http://schemas.microsoft.com/office/drawing/2014/main" id="{9CAE0F0B-7718-4339-8E15-2741E29A8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3468" y="5105338"/>
            <a:ext cx="411997" cy="405862"/>
          </a:xfrm>
          <a:prstGeom prst="rect">
            <a:avLst/>
          </a:prstGeom>
        </p:spPr>
      </p:pic>
      <p:pic>
        <p:nvPicPr>
          <p:cNvPr id="112" name="Graphic 4" descr="Marker">
            <a:extLst>
              <a:ext uri="{FF2B5EF4-FFF2-40B4-BE49-F238E27FC236}">
                <a16:creationId xmlns:a16="http://schemas.microsoft.com/office/drawing/2014/main" id="{080271D9-DEEE-4A05-A506-30545CBEC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92580" y="2246200"/>
            <a:ext cx="411997" cy="405862"/>
          </a:xfrm>
          <a:prstGeom prst="rect">
            <a:avLst/>
          </a:prstGeom>
        </p:spPr>
      </p:pic>
      <p:pic>
        <p:nvPicPr>
          <p:cNvPr id="115" name="Graphic 4" descr="Marker">
            <a:extLst>
              <a:ext uri="{FF2B5EF4-FFF2-40B4-BE49-F238E27FC236}">
                <a16:creationId xmlns:a16="http://schemas.microsoft.com/office/drawing/2014/main" id="{5751151E-170A-4493-8912-4142C8D9F3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1430" y="3212559"/>
            <a:ext cx="411997" cy="405862"/>
          </a:xfrm>
          <a:prstGeom prst="rect">
            <a:avLst/>
          </a:prstGeom>
        </p:spPr>
      </p:pic>
      <p:pic>
        <p:nvPicPr>
          <p:cNvPr id="132" name="Graphic 4" descr="Marker">
            <a:extLst>
              <a:ext uri="{FF2B5EF4-FFF2-40B4-BE49-F238E27FC236}">
                <a16:creationId xmlns:a16="http://schemas.microsoft.com/office/drawing/2014/main" id="{9A4A0206-FC03-4088-B97C-CF48F0478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31406" y="5126251"/>
            <a:ext cx="411997" cy="405862"/>
          </a:xfrm>
          <a:prstGeom prst="rect">
            <a:avLst/>
          </a:prstGeom>
        </p:spPr>
      </p:pic>
      <p:pic>
        <p:nvPicPr>
          <p:cNvPr id="134" name="Graphic 4" descr="Marker">
            <a:extLst>
              <a:ext uri="{FF2B5EF4-FFF2-40B4-BE49-F238E27FC236}">
                <a16:creationId xmlns:a16="http://schemas.microsoft.com/office/drawing/2014/main" id="{4574043C-583F-4FFC-A58B-9AD5D1C1F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>
            <a:off x="1111702" y="2934196"/>
            <a:ext cx="411997" cy="405862"/>
          </a:xfrm>
          <a:prstGeom prst="rect">
            <a:avLst/>
          </a:prstGeom>
        </p:spPr>
      </p:pic>
      <p:pic>
        <p:nvPicPr>
          <p:cNvPr id="137" name="Graphic 4" descr="Marker">
            <a:extLst>
              <a:ext uri="{FF2B5EF4-FFF2-40B4-BE49-F238E27FC236}">
                <a16:creationId xmlns:a16="http://schemas.microsoft.com/office/drawing/2014/main" id="{CAFC705A-EF65-41EC-9C9B-ADF4778393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589774" y="1873102"/>
            <a:ext cx="411997" cy="405862"/>
          </a:xfrm>
          <a:prstGeom prst="rect">
            <a:avLst/>
          </a:prstGeom>
        </p:spPr>
      </p:pic>
      <p:pic>
        <p:nvPicPr>
          <p:cNvPr id="139" name="Graphic 4" descr="Marker">
            <a:extLst>
              <a:ext uri="{FF2B5EF4-FFF2-40B4-BE49-F238E27FC236}">
                <a16:creationId xmlns:a16="http://schemas.microsoft.com/office/drawing/2014/main" id="{4E0D99AC-0E95-4032-BA54-B7D21632E8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64553" y="1359098"/>
            <a:ext cx="411997" cy="405862"/>
          </a:xfrm>
          <a:prstGeom prst="rect">
            <a:avLst/>
          </a:prstGeom>
        </p:spPr>
      </p:pic>
      <p:pic>
        <p:nvPicPr>
          <p:cNvPr id="140" name="Graphic 4" descr="Marker">
            <a:extLst>
              <a:ext uri="{FF2B5EF4-FFF2-40B4-BE49-F238E27FC236}">
                <a16:creationId xmlns:a16="http://schemas.microsoft.com/office/drawing/2014/main" id="{45D5424B-8BA5-429D-8150-F05F182D0E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13963" y="3228654"/>
            <a:ext cx="411997" cy="405862"/>
          </a:xfrm>
          <a:prstGeom prst="rect">
            <a:avLst/>
          </a:prstGeom>
        </p:spPr>
      </p:pic>
      <p:pic>
        <p:nvPicPr>
          <p:cNvPr id="141" name="Graphic 4" descr="Marker">
            <a:extLst>
              <a:ext uri="{FF2B5EF4-FFF2-40B4-BE49-F238E27FC236}">
                <a16:creationId xmlns:a16="http://schemas.microsoft.com/office/drawing/2014/main" id="{E2FD83D0-C3EF-44F0-B9F5-13E839EDF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6661" y="3252252"/>
            <a:ext cx="411997" cy="405862"/>
          </a:xfrm>
          <a:prstGeom prst="rect">
            <a:avLst/>
          </a:prstGeom>
        </p:spPr>
      </p:pic>
      <p:pic>
        <p:nvPicPr>
          <p:cNvPr id="144" name="Graphic 4" descr="Marker">
            <a:extLst>
              <a:ext uri="{FF2B5EF4-FFF2-40B4-BE49-F238E27FC236}">
                <a16:creationId xmlns:a16="http://schemas.microsoft.com/office/drawing/2014/main" id="{C74EFCDD-6095-49AE-A31F-7C08D5263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46199" y="4151040"/>
            <a:ext cx="411997" cy="405862"/>
          </a:xfrm>
          <a:prstGeom prst="rect">
            <a:avLst/>
          </a:prstGeom>
        </p:spPr>
      </p:pic>
      <p:pic>
        <p:nvPicPr>
          <p:cNvPr id="147" name="Graphic 5" descr="Signpost">
            <a:extLst>
              <a:ext uri="{FF2B5EF4-FFF2-40B4-BE49-F238E27FC236}">
                <a16:creationId xmlns:a16="http://schemas.microsoft.com/office/drawing/2014/main" id="{1A1FC4A6-B4A4-4DF1-9B9F-60AFC41E848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39671" y="3137058"/>
            <a:ext cx="483080" cy="497458"/>
          </a:xfrm>
          <a:prstGeom prst="rect">
            <a:avLst/>
          </a:prstGeom>
        </p:spPr>
      </p:pic>
      <p:pic>
        <p:nvPicPr>
          <p:cNvPr id="148" name="Graphic 4" descr="Marker">
            <a:extLst>
              <a:ext uri="{FF2B5EF4-FFF2-40B4-BE49-F238E27FC236}">
                <a16:creationId xmlns:a16="http://schemas.microsoft.com/office/drawing/2014/main" id="{71216862-59EC-467A-A83A-761CC32DA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5325" y="1336139"/>
            <a:ext cx="411997" cy="405862"/>
          </a:xfrm>
          <a:prstGeom prst="rect">
            <a:avLst/>
          </a:prstGeom>
        </p:spPr>
      </p:pic>
      <p:pic>
        <p:nvPicPr>
          <p:cNvPr id="150" name="Graphic 4" descr="Marker">
            <a:extLst>
              <a:ext uri="{FF2B5EF4-FFF2-40B4-BE49-F238E27FC236}">
                <a16:creationId xmlns:a16="http://schemas.microsoft.com/office/drawing/2014/main" id="{2CCF62D0-C748-4083-A6C4-BA7495005A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36572" y="2266643"/>
            <a:ext cx="411997" cy="405862"/>
          </a:xfrm>
          <a:prstGeom prst="rect">
            <a:avLst/>
          </a:prstGeom>
        </p:spPr>
      </p:pic>
      <p:pic>
        <p:nvPicPr>
          <p:cNvPr id="151" name="Graphic 21" descr="Flag">
            <a:extLst>
              <a:ext uri="{FF2B5EF4-FFF2-40B4-BE49-F238E27FC236}">
                <a16:creationId xmlns:a16="http://schemas.microsoft.com/office/drawing/2014/main" id="{52806892-FDBB-4188-B54F-6571484DE1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32027" y="5126251"/>
            <a:ext cx="381000" cy="361950"/>
          </a:xfrm>
          <a:prstGeom prst="rect">
            <a:avLst/>
          </a:prstGeom>
        </p:spPr>
      </p:pic>
      <p:pic>
        <p:nvPicPr>
          <p:cNvPr id="153" name="Graphic 21" descr="Flag">
            <a:extLst>
              <a:ext uri="{FF2B5EF4-FFF2-40B4-BE49-F238E27FC236}">
                <a16:creationId xmlns:a16="http://schemas.microsoft.com/office/drawing/2014/main" id="{52806892-FDBB-4188-B54F-6571484DE1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15394" y="4139415"/>
            <a:ext cx="381000" cy="361950"/>
          </a:xfrm>
          <a:prstGeom prst="rect">
            <a:avLst/>
          </a:prstGeom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606521C9-3C48-487F-8CCA-FCF42429F992}"/>
              </a:ext>
            </a:extLst>
          </p:cNvPr>
          <p:cNvSpPr txBox="1"/>
          <p:nvPr/>
        </p:nvSpPr>
        <p:spPr>
          <a:xfrm>
            <a:off x="1526928" y="3743597"/>
            <a:ext cx="150634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Internally assessed task (C1 LOB)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155" name="Graphic 5" descr="Signpost">
            <a:extLst>
              <a:ext uri="{FF2B5EF4-FFF2-40B4-BE49-F238E27FC236}">
                <a16:creationId xmlns:a16="http://schemas.microsoft.com/office/drawing/2014/main" id="{83532A68-4677-42E6-8BEC-9E9009F206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14498" y="4053827"/>
            <a:ext cx="483080" cy="497458"/>
          </a:xfrm>
          <a:prstGeom prst="rect">
            <a:avLst/>
          </a:prstGeom>
        </p:spPr>
      </p:pic>
      <p:sp>
        <p:nvSpPr>
          <p:cNvPr id="156" name="TextBox 155">
            <a:extLst>
              <a:ext uri="{FF2B5EF4-FFF2-40B4-BE49-F238E27FC236}">
                <a16:creationId xmlns:a16="http://schemas.microsoft.com/office/drawing/2014/main" id="{240DB678-169F-4CD5-B13A-14DA503947A6}"/>
              </a:ext>
            </a:extLst>
          </p:cNvPr>
          <p:cNvSpPr txBox="1"/>
          <p:nvPr/>
        </p:nvSpPr>
        <p:spPr>
          <a:xfrm>
            <a:off x="3324640" y="3714786"/>
            <a:ext cx="2001679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KG Drops of Jupiter" panose="02000000000000000000" pitchFamily="2" charset="77"/>
              </a:rPr>
              <a:t>Health and Social Care Services and Values C2</a:t>
            </a:r>
            <a:endParaRPr lang="en-US" dirty="0">
              <a:latin typeface="KG Drops of Jupiter" panose="02000000000000000000" pitchFamily="2" charset="77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521421CC-260D-4E26-AEC5-887D66010B9E}"/>
              </a:ext>
            </a:extLst>
          </p:cNvPr>
          <p:cNvSpPr txBox="1"/>
          <p:nvPr/>
        </p:nvSpPr>
        <p:spPr>
          <a:xfrm>
            <a:off x="3086548" y="2894881"/>
            <a:ext cx="1265868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  <a:cs typeface="Calibri"/>
              </a:rPr>
              <a:t>Physiological factors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160" name="Graphic 4" descr="Marker">
            <a:extLst>
              <a:ext uri="{FF2B5EF4-FFF2-40B4-BE49-F238E27FC236}">
                <a16:creationId xmlns:a16="http://schemas.microsoft.com/office/drawing/2014/main" id="{E2FD83D0-C3EF-44F0-B9F5-13E839EDF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26284" y="3217894"/>
            <a:ext cx="411997" cy="405862"/>
          </a:xfrm>
          <a:prstGeom prst="rect">
            <a:avLst/>
          </a:prstGeom>
        </p:spPr>
      </p:pic>
      <p:pic>
        <p:nvPicPr>
          <p:cNvPr id="161" name="Graphic 21" descr="Flag">
            <a:extLst>
              <a:ext uri="{FF2B5EF4-FFF2-40B4-BE49-F238E27FC236}">
                <a16:creationId xmlns:a16="http://schemas.microsoft.com/office/drawing/2014/main" id="{52806892-FDBB-4188-B54F-6571484DE1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71722" y="2266644"/>
            <a:ext cx="381000" cy="361950"/>
          </a:xfrm>
          <a:prstGeom prst="rect">
            <a:avLst/>
          </a:prstGeom>
        </p:spPr>
      </p:pic>
      <p:sp>
        <p:nvSpPr>
          <p:cNvPr id="162" name="TextBox 161">
            <a:extLst>
              <a:ext uri="{FF2B5EF4-FFF2-40B4-BE49-F238E27FC236}">
                <a16:creationId xmlns:a16="http://schemas.microsoft.com/office/drawing/2014/main" id="{606521C9-3C48-487F-8CCA-FCF42429F992}"/>
              </a:ext>
            </a:extLst>
          </p:cNvPr>
          <p:cNvSpPr txBox="1"/>
          <p:nvPr/>
        </p:nvSpPr>
        <p:spPr>
          <a:xfrm>
            <a:off x="1888333" y="980783"/>
            <a:ext cx="150634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Externally assessed task (C3)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163" name="Graphic 21" descr="Flag">
            <a:extLst>
              <a:ext uri="{FF2B5EF4-FFF2-40B4-BE49-F238E27FC236}">
                <a16:creationId xmlns:a16="http://schemas.microsoft.com/office/drawing/2014/main" id="{52806892-FDBB-4188-B54F-6571484DE1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47370" y="1380051"/>
            <a:ext cx="381000" cy="361950"/>
          </a:xfrm>
          <a:prstGeom prst="rect">
            <a:avLst/>
          </a:prstGeom>
        </p:spPr>
      </p:pic>
      <p:sp>
        <p:nvSpPr>
          <p:cNvPr id="164" name="TextBox 163">
            <a:extLst>
              <a:ext uri="{FF2B5EF4-FFF2-40B4-BE49-F238E27FC236}">
                <a16:creationId xmlns:a16="http://schemas.microsoft.com/office/drawing/2014/main" id="{606521C9-3C48-487F-8CCA-FCF42429F992}"/>
              </a:ext>
            </a:extLst>
          </p:cNvPr>
          <p:cNvSpPr txBox="1"/>
          <p:nvPr/>
        </p:nvSpPr>
        <p:spPr>
          <a:xfrm>
            <a:off x="6547180" y="945585"/>
            <a:ext cx="139609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Internally assessed task (C2 L0B)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166" name="Graphic 21" descr="Flag">
            <a:extLst>
              <a:ext uri="{FF2B5EF4-FFF2-40B4-BE49-F238E27FC236}">
                <a16:creationId xmlns:a16="http://schemas.microsoft.com/office/drawing/2014/main" id="{52806892-FDBB-4188-B54F-6571484DE1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80346" y="1381069"/>
            <a:ext cx="381000" cy="36195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606521C9-3C48-487F-8CCA-FCF42429F992}"/>
              </a:ext>
            </a:extLst>
          </p:cNvPr>
          <p:cNvSpPr txBox="1"/>
          <p:nvPr/>
        </p:nvSpPr>
        <p:spPr>
          <a:xfrm>
            <a:off x="6238619" y="2013882"/>
            <a:ext cx="14146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Internally assessed task (C2 L0A)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6" name="Graphic 19" descr="Family with girl">
            <a:extLst>
              <a:ext uri="{FF2B5EF4-FFF2-40B4-BE49-F238E27FC236}">
                <a16:creationId xmlns:a16="http://schemas.microsoft.com/office/drawing/2014/main" id="{6A7279C6-4417-45E2-AD22-A7A9F97EFCBA}"/>
              </a:ext>
            </a:extLst>
          </p:cNvPr>
          <p:cNvPicPr>
            <a:picLocks noChangeAspect="1"/>
          </p:cNvPicPr>
          <p:nvPr/>
        </p:nvPicPr>
        <p:blipFill>
          <a:blip r:embed="rId12">
            <a:biLevel thresh="75000"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10921" y="5886454"/>
            <a:ext cx="371475" cy="352425"/>
          </a:xfrm>
          <a:prstGeom prst="rect">
            <a:avLst/>
          </a:prstGeom>
        </p:spPr>
      </p:pic>
      <p:pic>
        <p:nvPicPr>
          <p:cNvPr id="20" name="Graphic 20" descr="Wine">
            <a:extLst>
              <a:ext uri="{FF2B5EF4-FFF2-40B4-BE49-F238E27FC236}">
                <a16:creationId xmlns:a16="http://schemas.microsoft.com/office/drawing/2014/main" id="{79AF5B9C-1757-4DFF-ADE2-6C08455DBCCE}"/>
              </a:ext>
            </a:extLst>
          </p:cNvPr>
          <p:cNvPicPr>
            <a:picLocks noChangeAspect="1"/>
          </p:cNvPicPr>
          <p:nvPr/>
        </p:nvPicPr>
        <p:blipFill>
          <a:blip r:embed="rId14">
            <a:biLevel thresh="75000"/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489205" y="5916339"/>
            <a:ext cx="330200" cy="341586"/>
          </a:xfrm>
          <a:prstGeom prst="rect">
            <a:avLst/>
          </a:prstGeom>
        </p:spPr>
      </p:pic>
      <p:pic>
        <p:nvPicPr>
          <p:cNvPr id="21" name="Graphic 21" descr="Smoking">
            <a:extLst>
              <a:ext uri="{FF2B5EF4-FFF2-40B4-BE49-F238E27FC236}">
                <a16:creationId xmlns:a16="http://schemas.microsoft.com/office/drawing/2014/main" id="{48674913-B159-48B4-8B0B-56F22295141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730504" y="6047722"/>
            <a:ext cx="190500" cy="197069"/>
          </a:xfrm>
          <a:prstGeom prst="rect">
            <a:avLst/>
          </a:prstGeom>
        </p:spPr>
      </p:pic>
      <p:pic>
        <p:nvPicPr>
          <p:cNvPr id="22" name="Graphic 22" descr="Money">
            <a:extLst>
              <a:ext uri="{FF2B5EF4-FFF2-40B4-BE49-F238E27FC236}">
                <a16:creationId xmlns:a16="http://schemas.microsoft.com/office/drawing/2014/main" id="{AF188C90-2CC4-4E75-9283-7851298F033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755904" y="5876925"/>
            <a:ext cx="209550" cy="229914"/>
          </a:xfrm>
          <a:prstGeom prst="rect">
            <a:avLst/>
          </a:prstGeom>
        </p:spPr>
      </p:pic>
      <p:pic>
        <p:nvPicPr>
          <p:cNvPr id="32" name="Graphic 32" descr="Coffin">
            <a:extLst>
              <a:ext uri="{FF2B5EF4-FFF2-40B4-BE49-F238E27FC236}">
                <a16:creationId xmlns:a16="http://schemas.microsoft.com/office/drawing/2014/main" id="{F6DF0E15-6071-40D4-99F0-25B077BF5578}"/>
              </a:ext>
            </a:extLst>
          </p:cNvPr>
          <p:cNvPicPr>
            <a:picLocks noChangeAspect="1"/>
          </p:cNvPicPr>
          <p:nvPr/>
        </p:nvPicPr>
        <p:blipFill>
          <a:blip r:embed="rId20">
            <a:biLevel thresh="75000"/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256039" y="4981579"/>
            <a:ext cx="342900" cy="314325"/>
          </a:xfrm>
          <a:prstGeom prst="rect">
            <a:avLst/>
          </a:prstGeom>
        </p:spPr>
      </p:pic>
      <p:pic>
        <p:nvPicPr>
          <p:cNvPr id="33" name="Graphic 33" descr="Grinning face with solid fill">
            <a:extLst>
              <a:ext uri="{FF2B5EF4-FFF2-40B4-BE49-F238E27FC236}">
                <a16:creationId xmlns:a16="http://schemas.microsoft.com/office/drawing/2014/main" id="{3030E7DE-3C84-4CC8-913F-096A8A4B34D4}"/>
              </a:ext>
            </a:extLst>
          </p:cNvPr>
          <p:cNvPicPr>
            <a:picLocks noChangeAspect="1"/>
          </p:cNvPicPr>
          <p:nvPr/>
        </p:nvPicPr>
        <p:blipFill>
          <a:blip r:embed="rId22">
            <a:biLevel thresh="75000"/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781185" y="4981575"/>
            <a:ext cx="330200" cy="339124"/>
          </a:xfrm>
          <a:prstGeom prst="rect">
            <a:avLst/>
          </a:prstGeom>
        </p:spPr>
      </p:pic>
      <p:pic>
        <p:nvPicPr>
          <p:cNvPr id="34" name="Graphic 34" descr="Medical">
            <a:extLst>
              <a:ext uri="{FF2B5EF4-FFF2-40B4-BE49-F238E27FC236}">
                <a16:creationId xmlns:a16="http://schemas.microsoft.com/office/drawing/2014/main" id="{13E01FA3-1E00-4D37-B4FA-FF92C9F5FB11}"/>
              </a:ext>
            </a:extLst>
          </p:cNvPr>
          <p:cNvPicPr>
            <a:picLocks noChangeAspect="1"/>
          </p:cNvPicPr>
          <p:nvPr/>
        </p:nvPicPr>
        <p:blipFill>
          <a:blip r:embed="rId24">
            <a:biLevel thresh="75000"/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640493" y="3975175"/>
            <a:ext cx="390525" cy="390525"/>
          </a:xfrm>
          <a:prstGeom prst="rect">
            <a:avLst/>
          </a:prstGeom>
        </p:spPr>
      </p:pic>
      <p:pic>
        <p:nvPicPr>
          <p:cNvPr id="35" name="Graphic 35" descr="House">
            <a:extLst>
              <a:ext uri="{FF2B5EF4-FFF2-40B4-BE49-F238E27FC236}">
                <a16:creationId xmlns:a16="http://schemas.microsoft.com/office/drawing/2014/main" id="{88F9B364-3F34-4FDF-BC50-9CBFBB17B59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677028" y="3116145"/>
            <a:ext cx="333375" cy="342900"/>
          </a:xfrm>
          <a:prstGeom prst="rect">
            <a:avLst/>
          </a:prstGeom>
        </p:spPr>
      </p:pic>
      <p:pic>
        <p:nvPicPr>
          <p:cNvPr id="37" name="Graphic 37" descr="Cycle with people">
            <a:extLst>
              <a:ext uri="{FF2B5EF4-FFF2-40B4-BE49-F238E27FC236}">
                <a16:creationId xmlns:a16="http://schemas.microsoft.com/office/drawing/2014/main" id="{5938019C-3B9F-4576-8520-A6DCDA6173E7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962775" y="3116148"/>
            <a:ext cx="400050" cy="371475"/>
          </a:xfrm>
          <a:prstGeom prst="rect">
            <a:avLst/>
          </a:prstGeom>
        </p:spPr>
      </p:pic>
      <p:pic>
        <p:nvPicPr>
          <p:cNvPr id="40" name="Graphic 40" descr="Weight Gain">
            <a:extLst>
              <a:ext uri="{FF2B5EF4-FFF2-40B4-BE49-F238E27FC236}">
                <a16:creationId xmlns:a16="http://schemas.microsoft.com/office/drawing/2014/main" id="{A0B3EBD2-3C04-486C-A86C-45731341E35C}"/>
              </a:ext>
            </a:extLst>
          </p:cNvPr>
          <p:cNvPicPr>
            <a:picLocks noChangeAspect="1"/>
          </p:cNvPicPr>
          <p:nvPr/>
        </p:nvPicPr>
        <p:blipFill>
          <a:blip r:embed="rId30">
            <a:biLevel thresh="75000"/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3962401" y="3086104"/>
            <a:ext cx="361950" cy="371475"/>
          </a:xfrm>
          <a:prstGeom prst="rect">
            <a:avLst/>
          </a:prstGeom>
        </p:spPr>
      </p:pic>
      <p:pic>
        <p:nvPicPr>
          <p:cNvPr id="42" name="Graphic 42" descr="Bar graph with upward trend">
            <a:extLst>
              <a:ext uri="{FF2B5EF4-FFF2-40B4-BE49-F238E27FC236}">
                <a16:creationId xmlns:a16="http://schemas.microsoft.com/office/drawing/2014/main" id="{29C521B1-5D21-4F78-B2D5-6BDFF10532B7}"/>
              </a:ext>
            </a:extLst>
          </p:cNvPr>
          <p:cNvPicPr>
            <a:picLocks noChangeAspect="1"/>
          </p:cNvPicPr>
          <p:nvPr/>
        </p:nvPicPr>
        <p:blipFill>
          <a:blip r:embed="rId32">
            <a:biLevel thresh="75000"/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308229" y="3115271"/>
            <a:ext cx="361950" cy="371475"/>
          </a:xfrm>
          <a:prstGeom prst="rect">
            <a:avLst/>
          </a:prstGeom>
        </p:spPr>
      </p:pic>
      <p:grpSp>
        <p:nvGrpSpPr>
          <p:cNvPr id="109" name="Group 108">
            <a:extLst>
              <a:ext uri="{FF2B5EF4-FFF2-40B4-BE49-F238E27FC236}">
                <a16:creationId xmlns:a16="http://schemas.microsoft.com/office/drawing/2014/main" id="{B93BB34B-7EA1-4DC9-A7A7-F95A8101E3DC}"/>
              </a:ext>
            </a:extLst>
          </p:cNvPr>
          <p:cNvGrpSpPr/>
          <p:nvPr/>
        </p:nvGrpSpPr>
        <p:grpSpPr>
          <a:xfrm>
            <a:off x="2758558" y="3070605"/>
            <a:ext cx="431800" cy="376073"/>
            <a:chOff x="5895975" y="5293519"/>
            <a:chExt cx="647700" cy="545306"/>
          </a:xfrm>
        </p:grpSpPr>
        <p:pic>
          <p:nvPicPr>
            <p:cNvPr id="110" name="Graphic 20" descr="Wine">
              <a:extLst>
                <a:ext uri="{FF2B5EF4-FFF2-40B4-BE49-F238E27FC236}">
                  <a16:creationId xmlns:a16="http://schemas.microsoft.com/office/drawing/2014/main" id="{C684AE81-8089-4633-8D3E-0F893592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biLevel thresh="75000"/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895975" y="5293519"/>
              <a:ext cx="495300" cy="495300"/>
            </a:xfrm>
            <a:prstGeom prst="rect">
              <a:avLst/>
            </a:prstGeom>
          </p:spPr>
        </p:pic>
        <p:pic>
          <p:nvPicPr>
            <p:cNvPr id="111" name="Graphic 21" descr="Smoking">
              <a:extLst>
                <a:ext uri="{FF2B5EF4-FFF2-40B4-BE49-F238E27FC236}">
                  <a16:creationId xmlns:a16="http://schemas.microsoft.com/office/drawing/2014/main" id="{10E50101-5F78-4B0E-9E9C-2A2320B9C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biLevel thresh="75000"/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257925" y="5553075"/>
              <a:ext cx="285750" cy="285750"/>
            </a:xfrm>
            <a:prstGeom prst="rect">
              <a:avLst/>
            </a:prstGeom>
          </p:spPr>
        </p:pic>
      </p:grpSp>
      <p:pic>
        <p:nvPicPr>
          <p:cNvPr id="43" name="Graphic 43" descr="Fruit bowl">
            <a:extLst>
              <a:ext uri="{FF2B5EF4-FFF2-40B4-BE49-F238E27FC236}">
                <a16:creationId xmlns:a16="http://schemas.microsoft.com/office/drawing/2014/main" id="{D2AE402F-C46C-4285-B40F-619E877548F0}"/>
              </a:ext>
            </a:extLst>
          </p:cNvPr>
          <p:cNvPicPr>
            <a:picLocks noChangeAspect="1"/>
          </p:cNvPicPr>
          <p:nvPr/>
        </p:nvPicPr>
        <p:blipFill>
          <a:blip r:embed="rId34">
            <a:biLevel thresh="75000"/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2996686" y="2993093"/>
            <a:ext cx="238125" cy="257175"/>
          </a:xfrm>
          <a:prstGeom prst="rect">
            <a:avLst/>
          </a:prstGeom>
        </p:spPr>
      </p:pic>
      <p:pic>
        <p:nvPicPr>
          <p:cNvPr id="45" name="Graphic 45" descr="Group">
            <a:extLst>
              <a:ext uri="{FF2B5EF4-FFF2-40B4-BE49-F238E27FC236}">
                <a16:creationId xmlns:a16="http://schemas.microsoft.com/office/drawing/2014/main" id="{B8D06101-4140-49F5-85C5-5E15F0E32B6F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 rot="-5400000">
            <a:off x="1058136" y="2479727"/>
            <a:ext cx="476250" cy="485775"/>
          </a:xfrm>
          <a:prstGeom prst="rect">
            <a:avLst/>
          </a:prstGeom>
        </p:spPr>
      </p:pic>
      <p:pic>
        <p:nvPicPr>
          <p:cNvPr id="46" name="Graphic 46" descr="Checklist">
            <a:extLst>
              <a:ext uri="{FF2B5EF4-FFF2-40B4-BE49-F238E27FC236}">
                <a16:creationId xmlns:a16="http://schemas.microsoft.com/office/drawing/2014/main" id="{2F29C118-FA2F-4717-BF6C-972BAACC1FFB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3447379" y="2133304"/>
            <a:ext cx="342900" cy="333375"/>
          </a:xfrm>
          <a:prstGeom prst="rect">
            <a:avLst/>
          </a:prstGeom>
        </p:spPr>
      </p:pic>
      <p:pic>
        <p:nvPicPr>
          <p:cNvPr id="47" name="Graphic 47" descr="Construction Barricade">
            <a:extLst>
              <a:ext uri="{FF2B5EF4-FFF2-40B4-BE49-F238E27FC236}">
                <a16:creationId xmlns:a16="http://schemas.microsoft.com/office/drawing/2014/main" id="{A2EADEA1-85F8-4AB5-A723-2F2D12DA76AA}"/>
              </a:ext>
            </a:extLst>
          </p:cNvPr>
          <p:cNvPicPr>
            <a:picLocks noChangeAspect="1"/>
          </p:cNvPicPr>
          <p:nvPr/>
        </p:nvPicPr>
        <p:blipFill>
          <a:blip r:embed="rId40">
            <a:biLevel thresh="75000"/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4659612" y="2103447"/>
            <a:ext cx="371468" cy="371468"/>
          </a:xfrm>
          <a:prstGeom prst="rect">
            <a:avLst/>
          </a:prstGeom>
        </p:spPr>
      </p:pic>
      <p:pic>
        <p:nvPicPr>
          <p:cNvPr id="48" name="Graphic 48" descr="Full Brick Wall">
            <a:extLst>
              <a:ext uri="{FF2B5EF4-FFF2-40B4-BE49-F238E27FC236}">
                <a16:creationId xmlns:a16="http://schemas.microsoft.com/office/drawing/2014/main" id="{852239DD-3425-44C1-8BD0-A88110FDB68B}"/>
              </a:ext>
            </a:extLst>
          </p:cNvPr>
          <p:cNvPicPr>
            <a:picLocks noChangeAspect="1"/>
          </p:cNvPicPr>
          <p:nvPr/>
        </p:nvPicPr>
        <p:blipFill>
          <a:blip r:embed="rId42">
            <a:biLevel thresh="75000"/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 rot="5460000">
            <a:off x="8668556" y="2409826"/>
            <a:ext cx="447675" cy="438150"/>
          </a:xfrm>
          <a:prstGeom prst="rect">
            <a:avLst/>
          </a:prstGeom>
        </p:spPr>
      </p:pic>
      <p:pic>
        <p:nvPicPr>
          <p:cNvPr id="49" name="Graphic 49" descr="Care">
            <a:extLst>
              <a:ext uri="{FF2B5EF4-FFF2-40B4-BE49-F238E27FC236}">
                <a16:creationId xmlns:a16="http://schemas.microsoft.com/office/drawing/2014/main" id="{F785077D-D16F-43EA-90EE-88DD4E8A962E}"/>
              </a:ext>
            </a:extLst>
          </p:cNvPr>
          <p:cNvPicPr>
            <a:picLocks noChangeAspect="1"/>
          </p:cNvPicPr>
          <p:nvPr/>
        </p:nvPicPr>
        <p:blipFill>
          <a:blip r:embed="rId44">
            <a:alphaModFix/>
            <a:biLevel thresh="75000"/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6185226" y="1208179"/>
            <a:ext cx="361950" cy="381000"/>
          </a:xfrm>
          <a:prstGeom prst="rect">
            <a:avLst/>
          </a:prstGeom>
        </p:spPr>
      </p:pic>
      <p:pic>
        <p:nvPicPr>
          <p:cNvPr id="50" name="Graphic 50" descr="Rating">
            <a:extLst>
              <a:ext uri="{FF2B5EF4-FFF2-40B4-BE49-F238E27FC236}">
                <a16:creationId xmlns:a16="http://schemas.microsoft.com/office/drawing/2014/main" id="{5CAA5D67-2011-4363-BF3D-8AFF9450D65B}"/>
              </a:ext>
            </a:extLst>
          </p:cNvPr>
          <p:cNvPicPr>
            <a:picLocks noChangeAspect="1"/>
          </p:cNvPicPr>
          <p:nvPr/>
        </p:nvPicPr>
        <p:blipFill>
          <a:blip r:embed="rId46">
            <a:biLevel thresh="75000"/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4831979" y="1181100"/>
            <a:ext cx="476250" cy="4762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C64A999-D3B7-B879-B95C-695D621548A0}"/>
              </a:ext>
            </a:extLst>
          </p:cNvPr>
          <p:cNvPicPr>
            <a:picLocks noChangeAspect="1"/>
          </p:cNvPicPr>
          <p:nvPr/>
        </p:nvPicPr>
        <p:blipFill>
          <a:blip r:embed="rId48" cstate="print"/>
          <a:srcRect/>
          <a:stretch>
            <a:fillRect/>
          </a:stretch>
        </p:blipFill>
        <p:spPr bwMode="auto">
          <a:xfrm>
            <a:off x="8446644" y="29348"/>
            <a:ext cx="1045748" cy="104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DE70539-3B0D-01F6-8121-FDB8828DAF6A}"/>
              </a:ext>
            </a:extLst>
          </p:cNvPr>
          <p:cNvPicPr>
            <a:picLocks noChangeAspect="1"/>
          </p:cNvPicPr>
          <p:nvPr/>
        </p:nvPicPr>
        <p:blipFill>
          <a:blip r:embed="rId48" cstate="print"/>
          <a:srcRect/>
          <a:stretch>
            <a:fillRect/>
          </a:stretch>
        </p:blipFill>
        <p:spPr bwMode="auto">
          <a:xfrm>
            <a:off x="410077" y="22040"/>
            <a:ext cx="1045748" cy="104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34EA2CA7-1CF8-1BAF-D8E0-F65FDA48F3A6}"/>
              </a:ext>
            </a:extLst>
          </p:cNvPr>
          <p:cNvGrpSpPr/>
          <p:nvPr/>
        </p:nvGrpSpPr>
        <p:grpSpPr>
          <a:xfrm>
            <a:off x="6828776" y="4826760"/>
            <a:ext cx="2514339" cy="1673524"/>
            <a:chOff x="6410849" y="4600880"/>
            <a:chExt cx="2514339" cy="1673524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B37E11D0-46CA-D38C-2B5B-88F76B35FA07}"/>
                </a:ext>
              </a:extLst>
            </p:cNvPr>
            <p:cNvGrpSpPr/>
            <p:nvPr/>
          </p:nvGrpSpPr>
          <p:grpSpPr>
            <a:xfrm>
              <a:off x="6410849" y="4600880"/>
              <a:ext cx="2514339" cy="1673524"/>
              <a:chOff x="6966122" y="5117891"/>
              <a:chExt cx="2514339" cy="1673524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1FB0D5E-BCAC-195C-E082-F86D087FBC31}"/>
                  </a:ext>
                </a:extLst>
              </p:cNvPr>
              <p:cNvSpPr txBox="1"/>
              <p:nvPr/>
            </p:nvSpPr>
            <p:spPr>
              <a:xfrm>
                <a:off x="7526066" y="6429188"/>
                <a:ext cx="1954395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 panose="020F0502020204030204"/>
                  </a:rPr>
                  <a:t>Formal Examination</a:t>
                </a:r>
                <a:endParaRPr lang="en-US" sz="900">
                  <a:latin typeface="KG Drops of Jupiter" panose="02000000000000000000" pitchFamily="2" charset="77"/>
                </a:endParaRPr>
              </a:p>
            </p:txBody>
          </p:sp>
          <p:pic>
            <p:nvPicPr>
              <p:cNvPr id="51" name="Picture 106" descr="A picture containing mirror, table, drawing&#10;&#10;Description generated with very high confidence">
                <a:extLst>
                  <a:ext uri="{FF2B5EF4-FFF2-40B4-BE49-F238E27FC236}">
                    <a16:creationId xmlns:a16="http://schemas.microsoft.com/office/drawing/2014/main" id="{4338F03D-5F6F-0D3C-E21F-DC0279FD26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7123622" y="5117891"/>
                <a:ext cx="2016783" cy="1673524"/>
              </a:xfrm>
              <a:prstGeom prst="rect">
                <a:avLst/>
              </a:prstGeom>
            </p:spPr>
          </p:pic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6EAB37E-4B1B-7AEE-1DA0-FBC61D7CB847}"/>
                  </a:ext>
                </a:extLst>
              </p:cNvPr>
              <p:cNvSpPr txBox="1"/>
              <p:nvPr/>
            </p:nvSpPr>
            <p:spPr>
              <a:xfrm>
                <a:off x="6966122" y="5249263"/>
                <a:ext cx="2049078" cy="276999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>
                    <a:latin typeface="KG Drops of Jupiter" panose="02000000000000000000" pitchFamily="2" charset="77"/>
                    <a:cs typeface="Calibri" panose="020F0502020204030204"/>
                  </a:rPr>
                  <a:t>Key</a:t>
                </a:r>
                <a:endParaRPr lang="en-US" sz="1200">
                  <a:latin typeface="KG Drops of Jupiter" panose="02000000000000000000" pitchFamily="2" charset="77"/>
                </a:endParaRP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1C18540-AFA7-786E-2A81-E949182E0DD0}"/>
                  </a:ext>
                </a:extLst>
              </p:cNvPr>
              <p:cNvSpPr txBox="1"/>
              <p:nvPr/>
            </p:nvSpPr>
            <p:spPr>
              <a:xfrm>
                <a:off x="7526068" y="5853376"/>
                <a:ext cx="170998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 panose="020F0502020204030204"/>
                  </a:rPr>
                  <a:t>Teaching Topic</a:t>
                </a:r>
                <a:endParaRPr lang="en-US" sz="900">
                  <a:latin typeface="KG Drops of Jupiter" panose="02000000000000000000" pitchFamily="2" charset="77"/>
                </a:endParaRPr>
              </a:p>
            </p:txBody>
          </p:sp>
          <p:pic>
            <p:nvPicPr>
              <p:cNvPr id="54" name="Graphic 4" descr="Marker">
                <a:extLst>
                  <a:ext uri="{FF2B5EF4-FFF2-40B4-BE49-F238E27FC236}">
                    <a16:creationId xmlns:a16="http://schemas.microsoft.com/office/drawing/2014/main" id="{E14FF569-0767-37B3-9BCD-4C4B7CF6B3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238223" y="5771653"/>
                <a:ext cx="321240" cy="300728"/>
              </a:xfrm>
              <a:prstGeom prst="rect">
                <a:avLst/>
              </a:prstGeom>
            </p:spPr>
          </p:pic>
          <p:pic>
            <p:nvPicPr>
              <p:cNvPr id="55" name="Picture 67" descr="A close up of a sign&#10;&#10;Description generated with high confidence">
                <a:extLst>
                  <a:ext uri="{FF2B5EF4-FFF2-40B4-BE49-F238E27FC236}">
                    <a16:creationId xmlns:a16="http://schemas.microsoft.com/office/drawing/2014/main" id="{445EB7DA-F998-A2BB-27E3-CE67D2FBD6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87883" y="6113790"/>
                <a:ext cx="264366" cy="268859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8CCB2FA-349C-5784-9C1F-A680AAC736F1}"/>
                  </a:ext>
                </a:extLst>
              </p:cNvPr>
              <p:cNvSpPr txBox="1"/>
              <p:nvPr/>
            </p:nvSpPr>
            <p:spPr>
              <a:xfrm>
                <a:off x="7526067" y="6141461"/>
                <a:ext cx="175437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 dirty="0">
                    <a:latin typeface="KG Drops of Jupiter" panose="02000000000000000000" pitchFamily="2" charset="77"/>
                    <a:cs typeface="Calibri" panose="020F0502020204030204"/>
                  </a:rPr>
                  <a:t>Retrieval Opportunity</a:t>
                </a:r>
              </a:p>
            </p:txBody>
          </p:sp>
          <p:pic>
            <p:nvPicPr>
              <p:cNvPr id="58" name="Graphic 5" descr="Signpost">
                <a:extLst>
                  <a:ext uri="{FF2B5EF4-FFF2-40B4-BE49-F238E27FC236}">
                    <a16:creationId xmlns:a16="http://schemas.microsoft.com/office/drawing/2014/main" id="{CD1F453B-807A-F28E-69FB-DAE072210A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259846" y="5492330"/>
                <a:ext cx="277844" cy="282697"/>
              </a:xfrm>
              <a:prstGeom prst="rect">
                <a:avLst/>
              </a:prstGeom>
            </p:spPr>
          </p:pic>
          <p:pic>
            <p:nvPicPr>
              <p:cNvPr id="59" name="Graphic 21" descr="Flag">
                <a:extLst>
                  <a:ext uri="{FF2B5EF4-FFF2-40B4-BE49-F238E27FC236}">
                    <a16:creationId xmlns:a16="http://schemas.microsoft.com/office/drawing/2014/main" id="{936151FF-77B7-884F-E890-2F0AA93A82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7346470" y="6430992"/>
                <a:ext cx="238125" cy="228600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42C8427D-0ED8-29D6-6E2E-0E5C5B33F305}"/>
                  </a:ext>
                </a:extLst>
              </p:cNvPr>
              <p:cNvSpPr txBox="1"/>
              <p:nvPr/>
            </p:nvSpPr>
            <p:spPr>
              <a:xfrm>
                <a:off x="7526067" y="5596200"/>
                <a:ext cx="170998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/>
                  </a:rPr>
                  <a:t>Unit</a:t>
                </a:r>
                <a:endParaRPr lang="en-US" sz="900" dirty="0">
                  <a:latin typeface="KG Drops of Jupiter" panose="02000000000000000000" pitchFamily="2" charset="77"/>
                  <a:cs typeface="Calibri"/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89DE82F-5A13-F224-85AB-3C0F30103842}"/>
                </a:ext>
              </a:extLst>
            </p:cNvPr>
            <p:cNvSpPr txBox="1"/>
            <p:nvPr/>
          </p:nvSpPr>
          <p:spPr>
            <a:xfrm>
              <a:off x="6965038" y="5935002"/>
              <a:ext cx="1754370" cy="2308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900" dirty="0">
                  <a:latin typeface="KG Drops of Jupiter" panose="02000000000000000000" pitchFamily="2" charset="77"/>
                  <a:cs typeface="Calibri" panose="020F0502020204030204"/>
                </a:rPr>
                <a:t>Formal assessment</a:t>
              </a:r>
              <a:endParaRPr lang="en-US" dirty="0">
                <a:latin typeface="KG Drops of Jupiter" panose="02000000000000000000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003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90268C24E6C94E8766EB62DF6DC41E" ma:contentTypeVersion="12" ma:contentTypeDescription="Create a new document." ma:contentTypeScope="" ma:versionID="debf9425a5ae513e72449f09754241a2">
  <xsd:schema xmlns:xsd="http://www.w3.org/2001/XMLSchema" xmlns:xs="http://www.w3.org/2001/XMLSchema" xmlns:p="http://schemas.microsoft.com/office/2006/metadata/properties" xmlns:ns2="2ab71278-9c4d-4c3b-849c-e01c72bb05ff" xmlns:ns3="fd62f625-f765-426c-8111-75ad167a8ed9" targetNamespace="http://schemas.microsoft.com/office/2006/metadata/properties" ma:root="true" ma:fieldsID="558c5678a352679555c1a06fc0595bd2" ns2:_="" ns3:_="">
    <xsd:import namespace="2ab71278-9c4d-4c3b-849c-e01c72bb05ff"/>
    <xsd:import namespace="fd62f625-f765-426c-8111-75ad167a8e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b71278-9c4d-4c3b-849c-e01c72bb05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3f07612-8d73-4a08-bc22-e4832a904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2f625-f765-426c-8111-75ad167a8ed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8f3b37e-1900-4688-97c8-8a42b5b12557}" ma:internalName="TaxCatchAll" ma:showField="CatchAllData" ma:web="fd62f625-f765-426c-8111-75ad167a8e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62f625-f765-426c-8111-75ad167a8ed9" xsi:nil="true"/>
    <lcf76f155ced4ddcb4097134ff3c332f xmlns="2ab71278-9c4d-4c3b-849c-e01c72bb05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839A889-E2ED-44FD-A40F-3E537CCF51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F42CD9-EA04-4C3C-A3FD-64CAB14DD762}"/>
</file>

<file path=customXml/itemProps3.xml><?xml version="1.0" encoding="utf-8"?>
<ds:datastoreItem xmlns:ds="http://schemas.openxmlformats.org/officeDocument/2006/customXml" ds:itemID="{49666FC8-923C-4964-B646-E920C9F4D6B9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a4877c5c-649e-4cc0-b0be-4c23672af397"/>
    <ds:schemaRef ds:uri="http://schemas.microsoft.com/office/2006/documentManagement/types"/>
    <ds:schemaRef ds:uri="bff1c4ea-775c-49e6-b324-aa63cd7d42cb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145</Words>
  <Application>Microsoft Office PowerPoint</Application>
  <PresentationFormat>A4 Paper (210x297 mm)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KG Drops of Jupiter</vt:lpstr>
      <vt:lpstr>Office Theme</vt:lpstr>
      <vt:lpstr>Byrchall Health and Social Care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Byrchall Health and Social Care </dc:title>
  <dc:creator>Laura Hesketh</dc:creator>
  <cp:lastModifiedBy>KMillward</cp:lastModifiedBy>
  <cp:revision>1</cp:revision>
  <dcterms:created xsi:type="dcterms:W3CDTF">2023-08-21T21:22:11Z</dcterms:created>
  <dcterms:modified xsi:type="dcterms:W3CDTF">2024-06-18T10:12:03Z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0x010100E090268C24E6C94E8766EB62DF6DC41E</vt:lpwstr>
  </property>
  <property fmtid="{D5CDD505-2E9C-101B-9397-08002B2CF9AE}" pid="3" name="MediaServiceImageTags">
    <vt:lpwstr/>
  </property>
</Properties>
</file>