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4"/>
    <p:sldMasterId id="2147483656" r:id="rId5"/>
    <p:sldMasterId id="2147483657" r:id="rId6"/>
    <p:sldMasterId id="2147483716" r:id="rId7"/>
  </p:sldMasterIdLst>
  <p:notesMasterIdLst>
    <p:notesMasterId r:id="rId29"/>
  </p:notesMasterIdLst>
  <p:handoutMasterIdLst>
    <p:handoutMasterId r:id="rId30"/>
  </p:handoutMasterIdLst>
  <p:sldIdLst>
    <p:sldId id="320" r:id="rId8"/>
    <p:sldId id="346" r:id="rId9"/>
    <p:sldId id="301" r:id="rId10"/>
    <p:sldId id="302" r:id="rId11"/>
    <p:sldId id="305" r:id="rId12"/>
    <p:sldId id="347" r:id="rId13"/>
    <p:sldId id="349" r:id="rId14"/>
    <p:sldId id="354" r:id="rId15"/>
    <p:sldId id="352" r:id="rId16"/>
    <p:sldId id="351" r:id="rId17"/>
    <p:sldId id="328" r:id="rId18"/>
    <p:sldId id="343" r:id="rId19"/>
    <p:sldId id="267" r:id="rId20"/>
    <p:sldId id="324" r:id="rId21"/>
    <p:sldId id="333" r:id="rId22"/>
    <p:sldId id="307" r:id="rId23"/>
    <p:sldId id="308" r:id="rId24"/>
    <p:sldId id="309" r:id="rId25"/>
    <p:sldId id="300" r:id="rId26"/>
    <p:sldId id="353" r:id="rId27"/>
    <p:sldId id="322" r:id="rId2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udex" panose="020B0604020202020204" charset="2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Tw Cen MT" panose="020B0602020104020603" pitchFamily="34" charset="0"/>
      <p:regular r:id="rId43"/>
      <p:bold r:id="rId44"/>
      <p:italic r:id="rId45"/>
      <p:boldItalic r:id="rId46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67613" autoAdjust="0"/>
  </p:normalViewPr>
  <p:slideViewPr>
    <p:cSldViewPr>
      <p:cViewPr varScale="1">
        <p:scale>
          <a:sx n="49" d="100"/>
          <a:sy n="49" d="100"/>
        </p:scale>
        <p:origin x="19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04ABC25-A287-450D-8977-EEC6DF4D2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0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5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DF3A2C-F7D3-4EDB-8B83-3AB4E31560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03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7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8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94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7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9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78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F3A2C-F7D3-4EDB-8B83-3AB4E315601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8"/>
          <a:stretch/>
        </p:blipFill>
        <p:spPr>
          <a:xfrm>
            <a:off x="-1" y="4221088"/>
            <a:ext cx="9143999" cy="266429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925763"/>
            <a:ext cx="6985000" cy="2232025"/>
          </a:xfrm>
        </p:spPr>
        <p:txBody>
          <a:bodyPr/>
          <a:lstStyle>
            <a:lvl1pPr>
              <a:defRPr b="1">
                <a:latin typeface="Caudex" panose="02040502050505030304" pitchFamily="18" charset="2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3" y="522405"/>
            <a:ext cx="6408711" cy="2042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54" y="5870714"/>
            <a:ext cx="9390108" cy="1086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10" y="33188"/>
            <a:ext cx="1566489" cy="61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33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2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7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51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21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3E689A-5958-4981-BB4C-3640A406616D}" type="datetimeFigureOut">
              <a:rPr lang="en-US" smtClean="0"/>
              <a:pPr/>
              <a:t>11/14/2025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3AB8-0BCB-4DE3-8565-5A5ED98BA2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604E3-64BC-4519-BCDD-13AD8452593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AC6C0-60D2-4011-95BB-1D9B6F8D8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124744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604E3-64BC-4519-BCDD-13AD8452593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AC6C0-60D2-4011-95BB-1D9B6F8D8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7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604E3-64BC-4519-BCDD-13AD8452593C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FAC6C0-60D2-4011-95BB-1D9B6F8D8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3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2304256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2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resentation_foo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70425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resentation_foo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70425"/>
            <a:ext cx="9144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0"/>
          <a:stretch/>
        </p:blipFill>
        <p:spPr>
          <a:xfrm>
            <a:off x="-1" y="4509120"/>
            <a:ext cx="9143999" cy="237626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5A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udex" panose="02040502050505030304" pitchFamily="18" charset="2"/>
              </a:defRPr>
            </a:lvl1pPr>
          </a:lstStyle>
          <a:p>
            <a:fld id="{915B2491-6FF5-4DDA-90EE-4090774F4251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5A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udex" panose="02040502050505030304" pitchFamily="18" charset="2"/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5A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udex" panose="02040502050505030304" pitchFamily="18" charset="2"/>
              </a:defRPr>
            </a:lvl1pPr>
          </a:lstStyle>
          <a:p>
            <a:fld id="{91070817-5482-4999-B73B-0314BD7052CA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432056"/>
            <a:ext cx="8712968" cy="1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1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Caudex" panose="02040502050505030304" pitchFamily="18" charset="2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w Cen M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w Cen M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w Cen M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w Cen M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448" y="2420888"/>
            <a:ext cx="6985000" cy="2232025"/>
          </a:xfrm>
        </p:spPr>
        <p:txBody>
          <a:bodyPr/>
          <a:lstStyle/>
          <a:p>
            <a:r>
              <a:rPr lang="en-GB" dirty="0">
                <a:latin typeface="Lemon/Milk light" pitchFamily="34" charset="0"/>
              </a:rPr>
              <a:t>Curriculum Choices</a:t>
            </a:r>
            <a:br>
              <a:rPr lang="en-GB" dirty="0">
                <a:latin typeface="Lemon/Milk light" pitchFamily="34" charset="0"/>
              </a:rPr>
            </a:br>
            <a:r>
              <a:rPr lang="en-GB" dirty="0">
                <a:latin typeface="Lemon/Milk light" pitchFamily="34" charset="0"/>
              </a:rPr>
              <a:t>2026-2028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AB3BB-500F-4672-A7A0-A18940019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95757"/>
            <a:ext cx="1702696" cy="18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to Choose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subject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like and are good at.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have chosen it rather than your friend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like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not the present teacher.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think you will enjoy it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Coursework or exams? What are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more comfortable with?</a:t>
            </a:r>
          </a:p>
          <a:p>
            <a:pPr marL="660400" indent="-660400"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choice</a:t>
            </a:r>
          </a:p>
        </p:txBody>
      </p:sp>
    </p:spTree>
    <p:extLst>
      <p:ext uri="{BB962C8B-B14F-4D97-AF65-F5344CB8AC3E}">
        <p14:creationId xmlns:p14="http://schemas.microsoft.com/office/powerpoint/2010/main" val="4072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568952" cy="43924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GCSEs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Academic study and final assessment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Graded 9-1</a:t>
            </a: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Technical/Vocational Awards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Specifically for pre- 16 and challenging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Industry related, with practical elements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25% externally assessed, 75% coursework</a:t>
            </a:r>
          </a:p>
          <a:p>
            <a:pPr>
              <a:spcBef>
                <a:spcPts val="300"/>
              </a:spcBef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Grade Pass, Merit, Distinction, Distinction*at Level 1 or Level 2</a:t>
            </a:r>
          </a:p>
          <a:p>
            <a:pPr marL="0" indent="0">
              <a:buNone/>
            </a:pPr>
            <a:endParaRPr lang="en-GB" sz="28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8784976" cy="936104"/>
          </a:xfrm>
        </p:spPr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GCSEs and Technical/Vocational Qualifications</a:t>
            </a:r>
          </a:p>
        </p:txBody>
      </p:sp>
    </p:spTree>
    <p:extLst>
      <p:ext uri="{BB962C8B-B14F-4D97-AF65-F5344CB8AC3E}">
        <p14:creationId xmlns:p14="http://schemas.microsoft.com/office/powerpoint/2010/main" val="27442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13" y="6648"/>
            <a:ext cx="8229600" cy="1143000"/>
          </a:xfrm>
        </p:spPr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Curriculum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90120"/>
              </p:ext>
            </p:extLst>
          </p:nvPr>
        </p:nvGraphicFramePr>
        <p:xfrm>
          <a:off x="218793" y="980728"/>
          <a:ext cx="8532440" cy="417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0376">
                  <a:extLst>
                    <a:ext uri="{9D8B030D-6E8A-4147-A177-3AD203B41FA5}">
                      <a16:colId xmlns:a16="http://schemas.microsoft.com/office/drawing/2014/main" val="3763675880"/>
                    </a:ext>
                  </a:extLst>
                </a:gridCol>
                <a:gridCol w="629078">
                  <a:extLst>
                    <a:ext uri="{9D8B030D-6E8A-4147-A177-3AD203B41FA5}">
                      <a16:colId xmlns:a16="http://schemas.microsoft.com/office/drawing/2014/main" val="1768685132"/>
                    </a:ext>
                  </a:extLst>
                </a:gridCol>
                <a:gridCol w="2151420">
                  <a:extLst>
                    <a:ext uri="{9D8B030D-6E8A-4147-A177-3AD203B41FA5}">
                      <a16:colId xmlns:a16="http://schemas.microsoft.com/office/drawing/2014/main" val="433340571"/>
                    </a:ext>
                  </a:extLst>
                </a:gridCol>
                <a:gridCol w="629078">
                  <a:extLst>
                    <a:ext uri="{9D8B030D-6E8A-4147-A177-3AD203B41FA5}">
                      <a16:colId xmlns:a16="http://schemas.microsoft.com/office/drawing/2014/main" val="346116686"/>
                    </a:ext>
                  </a:extLst>
                </a:gridCol>
                <a:gridCol w="1967012">
                  <a:extLst>
                    <a:ext uri="{9D8B030D-6E8A-4147-A177-3AD203B41FA5}">
                      <a16:colId xmlns:a16="http://schemas.microsoft.com/office/drawing/2014/main" val="634184883"/>
                    </a:ext>
                  </a:extLst>
                </a:gridCol>
                <a:gridCol w="745476">
                  <a:extLst>
                    <a:ext uri="{9D8B030D-6E8A-4147-A177-3AD203B41FA5}">
                      <a16:colId xmlns:a16="http://schemas.microsoft.com/office/drawing/2014/main" val="1275877771"/>
                    </a:ext>
                  </a:extLst>
                </a:gridCol>
              </a:tblGrid>
              <a:tr h="464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2026-2027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Y11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043687"/>
                  </a:ext>
                </a:extLst>
              </a:tr>
              <a:tr h="697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Expressive Arts &amp; PE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(Art, Drama, Music, PE)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(Geography or History)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(Geography or History)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338901"/>
                  </a:ext>
                </a:extLst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Design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B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B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32014"/>
                  </a:ext>
                </a:extLst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Computing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C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C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726265"/>
                  </a:ext>
                </a:extLst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348177"/>
                  </a:ext>
                </a:extLst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241802"/>
                  </a:ext>
                </a:extLst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995051"/>
                  </a:ext>
                </a:extLst>
              </a:tr>
              <a:tr h="23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MFL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410932"/>
                  </a:ext>
                </a:extLst>
              </a:tr>
              <a:tr h="464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Humanities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(Geog, Hist, RE)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982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07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e Curriculum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229600" cy="391636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English  Language and GCSE English Literature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Science (Double Award)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Maths		</a:t>
            </a:r>
          </a:p>
          <a:p>
            <a:pPr marL="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			        	  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GCSE RE</a:t>
            </a:r>
          </a:p>
          <a:p>
            <a:pPr marL="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		     	      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Physical Education</a:t>
            </a:r>
          </a:p>
          <a:p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PDL – Personal Development Lessons	</a:t>
            </a:r>
            <a:r>
              <a:rPr lang="en-GB" sz="2800" dirty="0"/>
              <a:t>	       </a:t>
            </a:r>
          </a:p>
          <a:p>
            <a:endParaRPr lang="en-GB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32" y="1916832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GCSE Geography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	or	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GCSE History</a:t>
            </a: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  <a:p>
            <a:pPr algn="ctr"/>
            <a:endParaRPr lang="en-GB" sz="3200" dirty="0">
              <a:latin typeface="Comic Sans MS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200" b="1">
                <a:solidFill>
                  <a:schemeClr val="tx2"/>
                </a:solidFill>
                <a:latin typeface="Caudex" panose="02040502050505030304" pitchFamily="18" charset="2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Curriculum Choice A</a:t>
            </a:r>
          </a:p>
        </p:txBody>
      </p:sp>
    </p:spTree>
    <p:extLst>
      <p:ext uri="{BB962C8B-B14F-4D97-AF65-F5344CB8AC3E}">
        <p14:creationId xmlns:p14="http://schemas.microsoft.com/office/powerpoint/2010/main" val="312570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Curriculum Choice B, C and Reserve</a:t>
            </a:r>
            <a:br>
              <a:rPr lang="en-GB" sz="4800" dirty="0">
                <a:latin typeface="Calibri" pitchFamily="34" charset="0"/>
              </a:rPr>
            </a:br>
            <a:endParaRPr lang="en-GB" sz="4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782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GCSE Art</a:t>
            </a:r>
            <a:br>
              <a:rPr lang="en-GB" dirty="0"/>
            </a:br>
            <a:r>
              <a:rPr lang="en-GB" dirty="0"/>
              <a:t>GCSE Business Studies</a:t>
            </a:r>
            <a:br>
              <a:rPr lang="en-GB" dirty="0"/>
            </a:br>
            <a:r>
              <a:rPr lang="en-GB" dirty="0"/>
              <a:t>GCSE Computer Science</a:t>
            </a:r>
            <a:br>
              <a:rPr lang="en-GB" dirty="0"/>
            </a:br>
            <a:r>
              <a:rPr lang="en-GB" dirty="0"/>
              <a:t>GCSE Dance</a:t>
            </a:r>
          </a:p>
          <a:p>
            <a:r>
              <a:rPr lang="en-GB" dirty="0"/>
              <a:t>GCSE 3D Design</a:t>
            </a:r>
          </a:p>
          <a:p>
            <a:r>
              <a:rPr lang="en-GB" dirty="0"/>
              <a:t>GCSE Food and Nutrition</a:t>
            </a:r>
            <a:br>
              <a:rPr lang="en-GB" dirty="0"/>
            </a:br>
            <a:r>
              <a:rPr lang="en-GB" dirty="0"/>
              <a:t>GCSE French</a:t>
            </a:r>
            <a:br>
              <a:rPr lang="en-GB" dirty="0"/>
            </a:br>
            <a:r>
              <a:rPr lang="en-GB" dirty="0"/>
              <a:t>GCSE Geography</a:t>
            </a:r>
          </a:p>
          <a:p>
            <a:r>
              <a:rPr lang="en-GB" dirty="0"/>
              <a:t>GCSE History</a:t>
            </a:r>
          </a:p>
          <a:p>
            <a:r>
              <a:rPr lang="en-GB" dirty="0"/>
              <a:t>GCSE PE</a:t>
            </a:r>
          </a:p>
          <a:p>
            <a:r>
              <a:rPr lang="en-GB" dirty="0"/>
              <a:t>GCSE Photography</a:t>
            </a:r>
            <a:br>
              <a:rPr lang="en-GB" dirty="0"/>
            </a:br>
            <a:r>
              <a:rPr lang="en-GB" dirty="0"/>
              <a:t>GCSE Spanish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912" y="1187461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BTEC Music</a:t>
            </a:r>
            <a:br>
              <a:rPr lang="en-GB" dirty="0"/>
            </a:br>
            <a:r>
              <a:rPr lang="en-GB" dirty="0"/>
              <a:t>Child Development Award</a:t>
            </a:r>
            <a:br>
              <a:rPr lang="en-GB" dirty="0"/>
            </a:br>
            <a:r>
              <a:rPr lang="en-GB" dirty="0"/>
              <a:t>Creative </a:t>
            </a:r>
            <a:r>
              <a:rPr lang="en-GB" dirty="0" err="1"/>
              <a:t>i</a:t>
            </a:r>
            <a:r>
              <a:rPr lang="en-GB" dirty="0"/>
              <a:t>-Media Award</a:t>
            </a:r>
            <a:br>
              <a:rPr lang="en-GB" dirty="0"/>
            </a:br>
            <a:r>
              <a:rPr lang="en-GB" dirty="0"/>
              <a:t>Drama/Performing Arts Award</a:t>
            </a:r>
          </a:p>
          <a:p>
            <a:r>
              <a:rPr lang="en-GB" dirty="0"/>
              <a:t>Engineering Award</a:t>
            </a:r>
            <a:br>
              <a:rPr lang="en-GB" dirty="0"/>
            </a:br>
            <a:r>
              <a:rPr lang="en-GB" dirty="0"/>
              <a:t>Enterprise and Marketing Award</a:t>
            </a:r>
            <a:br>
              <a:rPr lang="en-GB" dirty="0"/>
            </a:br>
            <a:r>
              <a:rPr lang="en-GB" dirty="0"/>
              <a:t>Further Maths</a:t>
            </a:r>
          </a:p>
          <a:p>
            <a:r>
              <a:rPr lang="en-GB" dirty="0"/>
              <a:t>Further Science</a:t>
            </a:r>
            <a:br>
              <a:rPr lang="en-GB" dirty="0"/>
            </a:br>
            <a:r>
              <a:rPr lang="en-GB" dirty="0"/>
              <a:t>Health &amp; Social Care Award</a:t>
            </a:r>
            <a:br>
              <a:rPr lang="en-GB" dirty="0"/>
            </a:br>
            <a:r>
              <a:rPr lang="en-GB" dirty="0"/>
              <a:t>IT Award</a:t>
            </a:r>
            <a:br>
              <a:rPr lang="en-GB" dirty="0"/>
            </a:br>
            <a:r>
              <a:rPr lang="en-GB" dirty="0"/>
              <a:t>Sport Science Award</a:t>
            </a:r>
          </a:p>
        </p:txBody>
      </p:sp>
    </p:spTree>
    <p:extLst>
      <p:ext uri="{BB962C8B-B14F-4D97-AF65-F5344CB8AC3E}">
        <p14:creationId xmlns:p14="http://schemas.microsoft.com/office/powerpoint/2010/main" val="29640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</p:txBody>
      </p:sp>
      <p:sp>
        <p:nvSpPr>
          <p:cNvPr id="77827" name="Rectangle 3"/>
          <p:cNvSpPr>
            <a:spLocks noGrp="1"/>
          </p:cNvSpPr>
          <p:nvPr>
            <p:ph idx="4294967295"/>
          </p:nvPr>
        </p:nvSpPr>
        <p:spPr>
          <a:xfrm>
            <a:off x="683568" y="1340768"/>
            <a:ext cx="6408712" cy="4525963"/>
          </a:xfrm>
        </p:spPr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Academic Route: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A- GCSE History 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B- GCSE French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C- Further Maths</a:t>
            </a: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GB" sz="24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092280" cy="3917032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Flexi: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A- GCSE Geography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B- IT Award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C- GCSE History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</a:p>
        </p:txBody>
      </p:sp>
      <p:sp>
        <p:nvSpPr>
          <p:cNvPr id="79875" name="Rectangle 3"/>
          <p:cNvSpPr>
            <a:spLocks noGrp="1"/>
          </p:cNvSpPr>
          <p:nvPr>
            <p:ph idx="4294967295"/>
          </p:nvPr>
        </p:nvSpPr>
        <p:spPr>
          <a:xfrm>
            <a:off x="467544" y="1412777"/>
            <a:ext cx="8229600" cy="3600400"/>
          </a:xfrm>
        </p:spPr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 typeface="Arial" charset="0"/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Skills: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A- GCSE Geography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B- Health and Social Care Award </a:t>
            </a:r>
          </a:p>
          <a:p>
            <a:pPr marL="381000" indent="-381000"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Curriculum Choice C- Drama- Performing Arts Award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indent="-381000">
              <a:lnSpc>
                <a:spcPct val="90000"/>
              </a:lnSpc>
              <a:buFont typeface="Arial" charset="0"/>
              <a:buNone/>
            </a:pPr>
            <a:endParaRPr lang="en-GB" sz="2000" dirty="0"/>
          </a:p>
          <a:p>
            <a:pPr marL="381000" indent="-381000">
              <a:lnSpc>
                <a:spcPct val="90000"/>
              </a:lnSpc>
            </a:pPr>
            <a:endParaRPr lang="en-GB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539552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Support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4294967295"/>
          </p:nvPr>
        </p:nvSpPr>
        <p:spPr>
          <a:xfrm>
            <a:off x="181781" y="836712"/>
            <a:ext cx="860444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support students and parents in making these important decisions there are a series of activities and opportunities: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series of assemblies for students starting in January.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Personal Development lessons in January to March with a focus on curriculum choices and opportunities to ask questions.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 for an appointment with the Careers Personal Advisor.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 and students can see the subject presentations available on the school website and discuss the choices available.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Students can discuss the subjects on offer with their current teachers, and ask for further advice.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Progress Report 13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 2026 followed by Parents’ Consultation evening on 25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 2026.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Parents can contact Mr Eccles if they have questions or need to discuss choices during the week beginning 2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March 2026 and an appointment can be made if necessary.     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80" y="182576"/>
            <a:ext cx="1359392" cy="16153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144" y="1797948"/>
            <a:ext cx="82089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n-lt"/>
              </a:rPr>
              <a:t>Live to Learn </a:t>
            </a:r>
          </a:p>
          <a:p>
            <a:pPr algn="ctr"/>
            <a:r>
              <a:rPr lang="en-GB" sz="4000" dirty="0">
                <a:latin typeface="+mn-lt"/>
              </a:rPr>
              <a:t>(Enjoy and Achieve)</a:t>
            </a:r>
          </a:p>
          <a:p>
            <a:pPr algn="ctr"/>
            <a:endParaRPr lang="en-GB" sz="1400" b="1" dirty="0">
              <a:latin typeface="+mn-lt"/>
            </a:endParaRPr>
          </a:p>
          <a:p>
            <a:pPr algn="ctr"/>
            <a:r>
              <a:rPr lang="en-GB" sz="4000" b="1" dirty="0">
                <a:latin typeface="+mn-lt"/>
              </a:rPr>
              <a:t>and </a:t>
            </a:r>
          </a:p>
          <a:p>
            <a:pPr algn="ctr"/>
            <a:endParaRPr lang="en-GB" sz="1400" b="1" dirty="0">
              <a:latin typeface="+mn-lt"/>
            </a:endParaRPr>
          </a:p>
          <a:p>
            <a:pPr algn="ctr"/>
            <a:r>
              <a:rPr lang="en-GB" sz="4000" b="1" dirty="0">
                <a:latin typeface="+mn-lt"/>
              </a:rPr>
              <a:t>Learn to Live </a:t>
            </a:r>
          </a:p>
          <a:p>
            <a:pPr algn="ctr"/>
            <a:r>
              <a:rPr lang="en-GB" sz="4000" dirty="0">
                <a:latin typeface="+mn-lt"/>
              </a:rPr>
              <a:t>(Now and in the Future)</a:t>
            </a:r>
          </a:p>
        </p:txBody>
      </p:sp>
    </p:spTree>
    <p:extLst>
      <p:ext uri="{BB962C8B-B14F-4D97-AF65-F5344CB8AC3E}">
        <p14:creationId xmlns:p14="http://schemas.microsoft.com/office/powerpoint/2010/main" val="4754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Help and Advice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6601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need any more help speak to: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Your subject teachers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Mr Eccles and Mr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Rastrick</a:t>
            </a: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Hesketh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Careers Advisor – Anna Fishwick is available on Tuesdays and Wednesdays and Julie Tindall is available on alternate Wednesdays.</a:t>
            </a:r>
          </a:p>
        </p:txBody>
      </p:sp>
    </p:spTree>
    <p:extLst>
      <p:ext uri="{BB962C8B-B14F-4D97-AF65-F5344CB8AC3E}">
        <p14:creationId xmlns:p14="http://schemas.microsoft.com/office/powerpoint/2010/main" val="3859484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Dates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755576" y="1124745"/>
            <a:ext cx="8229600" cy="3960440"/>
          </a:xfrm>
        </p:spPr>
        <p:txBody>
          <a:bodyPr/>
          <a:lstStyle/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Progress report – 13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February 2026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Parents’ Consultation evening (Online) – 25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February 2026</a:t>
            </a: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Opportunity for an interview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 Deadline for return of the options form 13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March 2026.</a:t>
            </a:r>
          </a:p>
          <a:p>
            <a:endParaRPr lang="en-GB" sz="2800" dirty="0"/>
          </a:p>
          <a:p>
            <a:pPr marL="0" indent="0">
              <a:buNone/>
              <a:tabLst>
                <a:tab pos="7713663" algn="r"/>
              </a:tabLst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9409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Aims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29600" cy="4205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The curriculum offers opportunities for all young people to become:</a:t>
            </a:r>
          </a:p>
          <a:p>
            <a:pPr>
              <a:buFont typeface="Arial" charset="0"/>
              <a:buNone/>
            </a:pPr>
            <a:endParaRPr lang="en-US" sz="100" b="1" dirty="0">
              <a:latin typeface="+mn-lt"/>
            </a:endParaRPr>
          </a:p>
          <a:p>
            <a:r>
              <a:rPr lang="en-US" b="1" dirty="0">
                <a:latin typeface="+mn-lt"/>
              </a:rPr>
              <a:t>successful learners</a:t>
            </a:r>
            <a:r>
              <a:rPr lang="en-US" dirty="0">
                <a:latin typeface="+mn-lt"/>
              </a:rPr>
              <a:t> who enjoy learning, make progress and achieve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confident individuals</a:t>
            </a:r>
            <a:r>
              <a:rPr lang="en-US" dirty="0">
                <a:latin typeface="+mn-lt"/>
              </a:rPr>
              <a:t> who are able to live safe, healthy and fulfilling lives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responsible global citizens</a:t>
            </a:r>
            <a:r>
              <a:rPr lang="en-US" dirty="0">
                <a:latin typeface="+mn-lt"/>
              </a:rPr>
              <a:t> who make a positive contribution to society 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Key Features</a:t>
            </a:r>
          </a:p>
        </p:txBody>
      </p:sp>
      <p:sp>
        <p:nvSpPr>
          <p:cNvPr id="71683" name="Rectangle 3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640960" cy="377348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+mn-lt"/>
              </a:rPr>
              <a:t>Develop skills for life and work</a:t>
            </a:r>
          </a:p>
          <a:p>
            <a:r>
              <a:rPr lang="en-US" sz="3200" dirty="0">
                <a:latin typeface="+mn-lt"/>
              </a:rPr>
              <a:t>High achievement</a:t>
            </a:r>
          </a:p>
          <a:p>
            <a:r>
              <a:rPr lang="en-US" sz="3200" dirty="0">
                <a:latin typeface="+mn-lt"/>
              </a:rPr>
              <a:t>Ensure a broad, balanced, ambitious and relevant curriculum </a:t>
            </a:r>
          </a:p>
          <a:p>
            <a:r>
              <a:rPr lang="en-US" sz="3200" dirty="0">
                <a:latin typeface="+mn-lt"/>
              </a:rPr>
              <a:t>Develop specialisms appropriate to aspirations,  aptitude and talents</a:t>
            </a:r>
          </a:p>
          <a:p>
            <a:r>
              <a:rPr lang="en-US" dirty="0">
                <a:latin typeface="+mn-lt"/>
              </a:rPr>
              <a:t>Personal development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Prepare young people for the world of employment, further and higher education and their futures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Curriculum -5 Year Plan</a:t>
            </a:r>
          </a:p>
        </p:txBody>
      </p:sp>
      <p:sp>
        <p:nvSpPr>
          <p:cNvPr id="75779" name="Rectangle 3"/>
          <p:cNvSpPr>
            <a:spLocks noGrp="1"/>
          </p:cNvSpPr>
          <p:nvPr>
            <p:ph idx="4294967295"/>
          </p:nvPr>
        </p:nvSpPr>
        <p:spPr>
          <a:xfrm>
            <a:off x="323528" y="1412776"/>
            <a:ext cx="8820472" cy="4176464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ct val="80000"/>
              </a:lnSpc>
              <a:spcAft>
                <a:spcPts val="1000"/>
              </a:spcAft>
              <a:buFont typeface="Arial" charset="0"/>
              <a:buNone/>
            </a:pPr>
            <a:r>
              <a:rPr lang="en-GB" sz="2800" b="1" dirty="0">
                <a:latin typeface="+mn-lt"/>
              </a:rPr>
              <a:t>Year 7 - Transition </a:t>
            </a:r>
          </a:p>
          <a:p>
            <a:pPr lvl="0"/>
            <a:r>
              <a:rPr lang="en-GB" sz="2800" dirty="0"/>
              <a:t>Broad and balanced and meets all statutory requirements</a:t>
            </a:r>
          </a:p>
          <a:p>
            <a:pPr lvl="0"/>
            <a:r>
              <a:rPr lang="en-GB" sz="2800" dirty="0"/>
              <a:t>Progression from KS2 </a:t>
            </a:r>
          </a:p>
          <a:p>
            <a:pPr lvl="0"/>
            <a:r>
              <a:rPr lang="en-GB" sz="2800" dirty="0"/>
              <a:t>Establish high expectations</a:t>
            </a:r>
          </a:p>
          <a:p>
            <a:pPr lvl="0"/>
            <a:r>
              <a:rPr lang="en-GB" sz="2800" dirty="0"/>
              <a:t>Develop numeracy and literacy</a:t>
            </a:r>
          </a:p>
          <a:p>
            <a:pPr lvl="0"/>
            <a:r>
              <a:rPr lang="en-GB" sz="2800" dirty="0"/>
              <a:t>Personal Development curriculum and opportunities</a:t>
            </a:r>
          </a:p>
          <a:p>
            <a:pPr lvl="0"/>
            <a:r>
              <a:rPr lang="en-GB" sz="2800" dirty="0"/>
              <a:t>Range of extra-curricular activities</a:t>
            </a:r>
          </a:p>
          <a:p>
            <a:pPr lvl="0"/>
            <a:endParaRPr lang="en-GB" sz="2800" dirty="0"/>
          </a:p>
          <a:p>
            <a:pPr lvl="0"/>
            <a:endParaRPr lang="en-GB" sz="2800" dirty="0"/>
          </a:p>
          <a:p>
            <a:pPr marL="0" lvl="0" indent="0">
              <a:buNone/>
            </a:pPr>
            <a:endParaRPr lang="en-GB" sz="2800" dirty="0"/>
          </a:p>
          <a:p>
            <a:pPr marL="0" lvl="0" indent="0">
              <a:buNone/>
            </a:pPr>
            <a:endParaRPr lang="en-GB" sz="2800" dirty="0"/>
          </a:p>
          <a:p>
            <a:pPr>
              <a:lnSpc>
                <a:spcPct val="80000"/>
              </a:lnSpc>
              <a:spcAft>
                <a:spcPts val="1000"/>
              </a:spcAft>
              <a:buFont typeface="Arial" charset="0"/>
              <a:buNone/>
            </a:pPr>
            <a:r>
              <a:rPr lang="en-GB" sz="2800" b="1" dirty="0">
                <a:latin typeface="+mn-lt"/>
              </a:rPr>
              <a:t>Year 8 - Development</a:t>
            </a:r>
          </a:p>
          <a:p>
            <a:pPr lvl="0"/>
            <a:r>
              <a:rPr lang="en-GB" sz="2800" dirty="0"/>
              <a:t>Broad and balanced and meets all statutory requirements</a:t>
            </a:r>
          </a:p>
          <a:p>
            <a:pPr lvl="0"/>
            <a:r>
              <a:rPr lang="en-GB" sz="2800" dirty="0"/>
              <a:t>Development of numeracy and literacy skills</a:t>
            </a:r>
          </a:p>
          <a:p>
            <a:r>
              <a:rPr lang="en-GB" sz="2800" dirty="0"/>
              <a:t>Range of extra-curricular activities</a:t>
            </a:r>
          </a:p>
          <a:p>
            <a:r>
              <a:rPr lang="en-GB" sz="2800" dirty="0"/>
              <a:t>Personal Development curriculum and opportunities</a:t>
            </a:r>
          </a:p>
          <a:p>
            <a:pPr lvl="0"/>
            <a:r>
              <a:rPr lang="en-GB" sz="2800" dirty="0"/>
              <a:t>Development of subject specific skills, knowledge and understanding</a:t>
            </a:r>
          </a:p>
          <a:p>
            <a:r>
              <a:rPr lang="en-GB" sz="2800" dirty="0"/>
              <a:t>Range of extra-curricular activities</a:t>
            </a:r>
          </a:p>
          <a:p>
            <a:pPr marL="0" lvl="0" indent="0">
              <a:buNone/>
            </a:pPr>
            <a:endParaRPr lang="en-GB" sz="2800" b="1" dirty="0">
              <a:latin typeface="+mn-lt"/>
            </a:endParaRPr>
          </a:p>
          <a:p>
            <a:pPr>
              <a:lnSpc>
                <a:spcPct val="80000"/>
              </a:lnSpc>
              <a:spcAft>
                <a:spcPts val="1000"/>
              </a:spcAft>
              <a:buFont typeface="Arial" charset="0"/>
              <a:buNone/>
            </a:pPr>
            <a:endParaRPr lang="en-GB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Year 9 - Progression </a:t>
            </a:r>
          </a:p>
          <a:p>
            <a:pPr lvl="0"/>
            <a:endParaRPr lang="en-GB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Broad, balanced and ambitious curriculum</a:t>
            </a:r>
          </a:p>
          <a:p>
            <a:pPr lvl="0"/>
            <a:endParaRPr lang="en-GB" sz="1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Subject skill development, increased depth and breadth of knowledge in the core curriculum</a:t>
            </a:r>
          </a:p>
          <a:p>
            <a:pPr lvl="0"/>
            <a:endParaRPr lang="en-GB" sz="1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Preparation for a flexible choice, equal access and preparation for a broad 14-19 curriculum</a:t>
            </a:r>
          </a:p>
          <a:p>
            <a:pPr lvl="0"/>
            <a:endParaRPr lang="en-GB" sz="1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An age appropriate, ambitious and personalised Personal Development curriculum</a:t>
            </a:r>
          </a:p>
          <a:p>
            <a:pPr lvl="0"/>
            <a:endParaRPr lang="en-GB" sz="12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Subject specific key skill development, increased depth and breadth of knowledge and understanding in a range subjects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98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87760"/>
            <a:ext cx="7920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10 Achievement </a:t>
            </a:r>
          </a:p>
          <a:p>
            <a:endParaRPr lang="en-GB" sz="12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GB" dirty="0"/>
              <a:t>Consolidation and development in skills, knowledge and understanding in core curriculum and option subjects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Introduction to the additional requirements of GCSES and vocational qualifications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r>
              <a:rPr lang="en-GB" b="1" dirty="0"/>
              <a:t>Year 11 Enhancement</a:t>
            </a:r>
          </a:p>
          <a:p>
            <a:endParaRPr lang="en-GB" sz="12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Development, application, extension and support in core curriculum and in optional subjects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Development, application, extension and support for GCSES and vocational qualifications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16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87761"/>
            <a:ext cx="7488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Year 10 and Year 11</a:t>
            </a:r>
          </a:p>
          <a:p>
            <a:endParaRPr lang="en-GB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Core subjects plus 3 optional choices</a:t>
            </a:r>
          </a:p>
          <a:p>
            <a:endParaRPr lang="en-GB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 age appropriate, ambitious and personalised Personal Development curriculum, with opportunities and enhancements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bespoke extra-curricular range of opportunities to meet the needs, aspirations and interests of individuals</a:t>
            </a:r>
          </a:p>
          <a:p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Prepare for the next stage of their education</a:t>
            </a:r>
          </a:p>
          <a:p>
            <a:r>
              <a:rPr lang="en-GB" b="1" dirty="0"/>
              <a:t> </a:t>
            </a:r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83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Conventional GCSE Courses </a:t>
            </a: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Technical/Vocational Course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humanities choice</a:t>
            </a:r>
          </a:p>
          <a:p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further choices</a:t>
            </a:r>
          </a:p>
          <a:p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a reserve choice</a:t>
            </a:r>
          </a:p>
          <a:p>
            <a:pP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9846878"/>
      </p:ext>
    </p:extLst>
  </p:cSld>
  <p:clrMapOvr>
    <a:masterClrMapping/>
  </p:clrMapOvr>
</p:sld>
</file>

<file path=ppt/theme/theme1.xml><?xml version="1.0" encoding="utf-8"?>
<a:theme xmlns:a="http://schemas.openxmlformats.org/drawingml/2006/main" name="Byrchall 2010 options evening">
  <a:themeElements>
    <a:clrScheme name="6_Byrchall Presentation Template 1">
      <a:dk1>
        <a:srgbClr val="C00000"/>
      </a:dk1>
      <a:lt1>
        <a:srgbClr val="FFFFFF"/>
      </a:lt1>
      <a:dk2>
        <a:srgbClr val="FFFFFF"/>
      </a:dk2>
      <a:lt2>
        <a:srgbClr val="FFFFFF"/>
      </a:lt2>
      <a:accent1>
        <a:srgbClr val="D34817"/>
      </a:accent1>
      <a:accent2>
        <a:srgbClr val="9B2D1F"/>
      </a:accent2>
      <a:accent3>
        <a:srgbClr val="FFFFFF"/>
      </a:accent3>
      <a:accent4>
        <a:srgbClr val="A4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6_Byrchall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Byrchall Presentation Template 1">
        <a:dk1>
          <a:srgbClr val="C00000"/>
        </a:dk1>
        <a:lt1>
          <a:srgbClr val="FFFFFF"/>
        </a:lt1>
        <a:dk2>
          <a:srgbClr val="FFFFFF"/>
        </a:dk2>
        <a:lt2>
          <a:srgbClr val="FFFFFF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A4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yrchall Presentation 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4_Byrchall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yrchall Presentation Template 1">
        <a:dk1>
          <a:srgbClr val="C00000"/>
        </a:dk1>
        <a:lt1>
          <a:srgbClr val="FFFFFF"/>
        </a:lt1>
        <a:dk2>
          <a:srgbClr val="FFFFFF"/>
        </a:dk2>
        <a:lt2>
          <a:srgbClr val="FFFFFF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A4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yrchall Presentation Template">
  <a:themeElements>
    <a:clrScheme name="5_Byrchall Presentation Template 1">
      <a:dk1>
        <a:srgbClr val="C00000"/>
      </a:dk1>
      <a:lt1>
        <a:srgbClr val="FFFFFF"/>
      </a:lt1>
      <a:dk2>
        <a:srgbClr val="FFFFFF"/>
      </a:dk2>
      <a:lt2>
        <a:srgbClr val="FFFFFF"/>
      </a:lt2>
      <a:accent1>
        <a:srgbClr val="D34817"/>
      </a:accent1>
      <a:accent2>
        <a:srgbClr val="9B2D1F"/>
      </a:accent2>
      <a:accent3>
        <a:srgbClr val="FFFFFF"/>
      </a:accent3>
      <a:accent4>
        <a:srgbClr val="A40000"/>
      </a:accent4>
      <a:accent5>
        <a:srgbClr val="E6B1AB"/>
      </a:accent5>
      <a:accent6>
        <a:srgbClr val="8C281B"/>
      </a:accent6>
      <a:hlink>
        <a:srgbClr val="CC9900"/>
      </a:hlink>
      <a:folHlink>
        <a:srgbClr val="96A9A9"/>
      </a:folHlink>
    </a:clrScheme>
    <a:fontScheme name="5_Byrchall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Byrchall Presentation Template 1">
        <a:dk1>
          <a:srgbClr val="C00000"/>
        </a:dk1>
        <a:lt1>
          <a:srgbClr val="FFFFFF"/>
        </a:lt1>
        <a:dk2>
          <a:srgbClr val="FFFFFF"/>
        </a:dk2>
        <a:lt2>
          <a:srgbClr val="FFFFFF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A4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yrchall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d084bf-0621-4e7b-bd0a-3600d02c76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EAEC0A67BED4187BF8109C6C47ADD" ma:contentTypeVersion="15" ma:contentTypeDescription="Create a new document." ma:contentTypeScope="" ma:versionID="027810e125a1cb5a25dc2249265cdfac">
  <xsd:schema xmlns:xsd="http://www.w3.org/2001/XMLSchema" xmlns:xs="http://www.w3.org/2001/XMLSchema" xmlns:p="http://schemas.microsoft.com/office/2006/metadata/properties" xmlns:ns3="addd82bf-15ee-4ec9-8280-b054c8781498" xmlns:ns4="e3d084bf-0621-4e7b-bd0a-3600d02c769d" targetNamespace="http://schemas.microsoft.com/office/2006/metadata/properties" ma:root="true" ma:fieldsID="0f136ebcf9ef55aa81852ac69291c142" ns3:_="" ns4:_="">
    <xsd:import namespace="addd82bf-15ee-4ec9-8280-b054c8781498"/>
    <xsd:import namespace="e3d084bf-0621-4e7b-bd0a-3600d02c76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d82bf-15ee-4ec9-8280-b054c87814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084bf-0621-4e7b-bd0a-3600d02c7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72B090-E176-4C32-A479-5DAF1D1DF193}">
  <ds:schemaRefs>
    <ds:schemaRef ds:uri="e3d084bf-0621-4e7b-bd0a-3600d02c769d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addd82bf-15ee-4ec9-8280-b054c878149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D69C77-E34F-470F-9F97-F26C3277D2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E102A-525A-44E5-80AE-214C9341AB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dd82bf-15ee-4ec9-8280-b054c8781498"/>
    <ds:schemaRef ds:uri="e3d084bf-0621-4e7b-bd0a-3600d02c7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Byrchall 2010 options evening</Template>
  <TotalTime>2186</TotalTime>
  <Words>1014</Words>
  <Application>Microsoft Office PowerPoint</Application>
  <PresentationFormat>On-screen Show (4:3)</PresentationFormat>
  <Paragraphs>236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Calibri</vt:lpstr>
      <vt:lpstr>Comic Sans MS</vt:lpstr>
      <vt:lpstr>Times New Roman</vt:lpstr>
      <vt:lpstr>Lemon/Milk light</vt:lpstr>
      <vt:lpstr>Arial</vt:lpstr>
      <vt:lpstr>Caudex</vt:lpstr>
      <vt:lpstr>Tw Cen MT</vt:lpstr>
      <vt:lpstr>Byrchall 2010 options evening</vt:lpstr>
      <vt:lpstr>4_Byrchall Presentation Template</vt:lpstr>
      <vt:lpstr>5_Byrchall Presentation Template</vt:lpstr>
      <vt:lpstr>Byrchall Template</vt:lpstr>
      <vt:lpstr>Curriculum Choices 2026-2028</vt:lpstr>
      <vt:lpstr>PowerPoint Presentation</vt:lpstr>
      <vt:lpstr>Aims</vt:lpstr>
      <vt:lpstr>Key Features</vt:lpstr>
      <vt:lpstr>Curriculum -5 Year Plan</vt:lpstr>
      <vt:lpstr>PowerPoint Presentation</vt:lpstr>
      <vt:lpstr>PowerPoint Presentation</vt:lpstr>
      <vt:lpstr>PowerPoint Presentation</vt:lpstr>
      <vt:lpstr>Choices</vt:lpstr>
      <vt:lpstr>How to Choose</vt:lpstr>
      <vt:lpstr>GCSEs and Technical/Vocational Qualifications</vt:lpstr>
      <vt:lpstr>Curriculum Structure</vt:lpstr>
      <vt:lpstr>Core Curriculum</vt:lpstr>
      <vt:lpstr>PowerPoint Presentation</vt:lpstr>
      <vt:lpstr>Curriculum Choice B, C and Reserve </vt:lpstr>
      <vt:lpstr>Pathways</vt:lpstr>
      <vt:lpstr>Pathways</vt:lpstr>
      <vt:lpstr>Pathways</vt:lpstr>
      <vt:lpstr> Support</vt:lpstr>
      <vt:lpstr>Help and Advice</vt:lpstr>
      <vt:lpstr>Key Dates</vt:lpstr>
    </vt:vector>
  </TitlesOfParts>
  <Company>BHS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afinch</dc:creator>
  <cp:lastModifiedBy>C Eccles</cp:lastModifiedBy>
  <cp:revision>134</cp:revision>
  <cp:lastPrinted>2017-02-01T13:21:14Z</cp:lastPrinted>
  <dcterms:created xsi:type="dcterms:W3CDTF">2010-01-19T16:43:11Z</dcterms:created>
  <dcterms:modified xsi:type="dcterms:W3CDTF">2025-11-14T14:17:04Z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0x010100D81EAEC0A67BED4187BF8109C6C47ADD</vt:lpwstr>
  </property>
</Properties>
</file>